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</p:sldMasterIdLst>
  <p:notesMasterIdLst>
    <p:notesMasterId r:id="rId16"/>
  </p:notesMasterIdLst>
  <p:sldIdLst>
    <p:sldId id="340" r:id="rId3"/>
    <p:sldId id="363" r:id="rId4"/>
    <p:sldId id="376" r:id="rId5"/>
    <p:sldId id="381" r:id="rId6"/>
    <p:sldId id="372" r:id="rId7"/>
    <p:sldId id="383" r:id="rId8"/>
    <p:sldId id="385" r:id="rId9"/>
    <p:sldId id="386" r:id="rId10"/>
    <p:sldId id="387" r:id="rId11"/>
    <p:sldId id="388" r:id="rId12"/>
    <p:sldId id="389" r:id="rId13"/>
    <p:sldId id="384" r:id="rId14"/>
    <p:sldId id="367" r:id="rId15"/>
  </p:sldIdLst>
  <p:sldSz cx="9145588" cy="5761038"/>
  <p:notesSz cx="6858000" cy="9144000"/>
  <p:custDataLst>
    <p:tags r:id="rId17"/>
  </p:custDataLst>
  <p:defaultTextStyle>
    <a:defPPr>
      <a:defRPr lang="zh-CN"/>
    </a:defPPr>
    <a:lvl1pPr marL="0" algn="l" defTabSz="95399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76997" algn="l" defTabSz="95399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53994" algn="l" defTabSz="95399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30990" algn="l" defTabSz="95399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07987" algn="l" defTabSz="95399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384984" algn="l" defTabSz="95399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861981" algn="l" defTabSz="95399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338977" algn="l" defTabSz="95399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815974" algn="l" defTabSz="95399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628">
          <p15:clr>
            <a:srgbClr val="A4A3A4"/>
          </p15:clr>
        </p15:guide>
        <p15:guide id="3" orient="horz" pos="1814">
          <p15:clr>
            <a:srgbClr val="A4A3A4"/>
          </p15:clr>
        </p15:guide>
        <p15:guide id="4" pos="2880">
          <p15:clr>
            <a:srgbClr val="A4A3A4"/>
          </p15:clr>
        </p15:guide>
        <p15:guide id="5">
          <p15:clr>
            <a:srgbClr val="A4A3A4"/>
          </p15:clr>
        </p15:guide>
        <p15:guide id="6" pos="57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DB8B2"/>
    <a:srgbClr val="000000"/>
    <a:srgbClr val="FAF9F8"/>
    <a:srgbClr val="FFCCFF"/>
    <a:srgbClr val="555634"/>
    <a:srgbClr val="ECD6AA"/>
    <a:srgbClr val="E4D2AE"/>
    <a:srgbClr val="007A37"/>
    <a:srgbClr val="C196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39" autoAdjust="0"/>
    <p:restoredTop sz="94354" autoAdjust="0"/>
  </p:normalViewPr>
  <p:slideViewPr>
    <p:cSldViewPr>
      <p:cViewPr>
        <p:scale>
          <a:sx n="101" d="100"/>
          <a:sy n="101" d="100"/>
        </p:scale>
        <p:origin x="1240" y="720"/>
      </p:cViewPr>
      <p:guideLst>
        <p:guide orient="horz"/>
        <p:guide orient="horz" pos="3628"/>
        <p:guide orient="horz" pos="1814"/>
        <p:guide pos="2880"/>
        <p:guide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notesMaster" Target="notesMasters/notesMaster1.xml"/><Relationship Id="rId17" Type="http://schemas.openxmlformats.org/officeDocument/2006/relationships/tags" Target="tags/tag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hdphoto1.wdp>
</file>

<file path=ppt/media/hdphoto2.wdp>
</file>

<file path=ppt/media/hdphoto3.wdp>
</file>

<file path=ppt/media/image1.jpeg>
</file>

<file path=ppt/media/image10.jpg>
</file>

<file path=ppt/media/image11.jpg>
</file>

<file path=ppt/media/image12.png>
</file>

<file path=ppt/media/image13.jpg>
</file>

<file path=ppt/media/image14.JPG>
</file>

<file path=ppt/media/image15.jpeg>
</file>

<file path=ppt/media/image16.jpg>
</file>

<file path=ppt/media/image17.jpeg>
</file>

<file path=ppt/media/image18.jpeg>
</file>

<file path=ppt/media/image19.jpeg>
</file>

<file path=ppt/media/image2.jpe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01BC86-7548-4802-99C7-401190B7A09E}" type="datetimeFigureOut">
              <a:rPr lang="zh-CN" altLang="en-US" smtClean="0"/>
              <a:pPr/>
              <a:t>17/1/10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08025" y="685800"/>
            <a:ext cx="54419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C80B90-2AE7-4C04-B8A6-57DA734C6C7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096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5399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76997" algn="l" defTabSz="95399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53994" algn="l" defTabSz="95399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30990" algn="l" defTabSz="95399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07987" algn="l" defTabSz="95399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384984" algn="l" defTabSz="95399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861981" algn="l" defTabSz="95399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338977" algn="l" defTabSz="95399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815974" algn="l" defTabSz="95399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647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144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70019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306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64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64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64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071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64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8006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2868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09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08025" y="685800"/>
            <a:ext cx="54419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C80B90-2AE7-4C04-B8A6-57DA734C6C7D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018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0679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97538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图片\图片素材\复古怀旧\0 (158).jp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9144000" cy="576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E:\图片\图片素材\复古怀旧\0 (158).jp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3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9144000" cy="576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712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txStyles>
    <p:titleStyle>
      <a:lvl1pPr algn="ctr" defTabSz="953994" rtl="0" eaLnBrk="1" latinLnBrk="0" hangingPunct="1">
        <a:spcBef>
          <a:spcPct val="0"/>
        </a:spcBef>
        <a:buNone/>
        <a:defRPr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7748" indent="-357748" algn="l" defTabSz="953994" rtl="0" eaLnBrk="1" latinLnBrk="0" hangingPunct="1">
        <a:spcBef>
          <a:spcPct val="20000"/>
        </a:spcBef>
        <a:buFont typeface="Arial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775120" indent="-298123" algn="l" defTabSz="953994" rtl="0" eaLnBrk="1" latinLnBrk="0" hangingPunct="1">
        <a:spcBef>
          <a:spcPct val="20000"/>
        </a:spcBef>
        <a:buFont typeface="Arial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192492" indent="-238498" algn="l" defTabSz="953994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1669489" indent="-238498" algn="l" defTabSz="953994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46485" indent="-238498" algn="l" defTabSz="953994" rtl="0" eaLnBrk="1" latinLnBrk="0" hangingPunct="1">
        <a:spcBef>
          <a:spcPct val="20000"/>
        </a:spcBef>
        <a:buFont typeface="Arial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23482" indent="-238498" algn="l" defTabSz="953994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00479" indent="-238498" algn="l" defTabSz="953994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577476" indent="-238498" algn="l" defTabSz="953994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054472" indent="-238498" algn="l" defTabSz="953994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76997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53994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30990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07987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384984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61981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38977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15974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6" descr="LOGO2"/>
          <p:cNvPicPr>
            <a:picLocks noChangeAspect="1" noChangeArrowheads="1"/>
          </p:cNvPicPr>
          <p:nvPr userDrawn="1"/>
        </p:nvPicPr>
        <p:blipFill>
          <a:blip r:embed="rId3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654" y="288231"/>
            <a:ext cx="1346223" cy="445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 userDrawn="1"/>
        </p:nvSpPr>
        <p:spPr>
          <a:xfrm>
            <a:off x="445654" y="4356683"/>
            <a:ext cx="7571285" cy="787513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独家原创模版请勿复制、传播、销售，违者必究，谢谢配合。</a:t>
            </a:r>
          </a:p>
          <a:p>
            <a:pPr algn="l">
              <a:lnSpc>
                <a:spcPct val="150000"/>
              </a:lnSpc>
            </a:pP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</a:t>
            </a:r>
            <a:r>
              <a:rPr lang="en-US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987900079</a:t>
            </a:r>
            <a:r>
              <a:rPr lang="en-US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更多精品模版 </a:t>
            </a:r>
            <a:r>
              <a:rPr lang="en-US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http://hi.ooopic.com/dcq888/tuku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373646" y="5487691"/>
            <a:ext cx="8640453" cy="273148"/>
          </a:xfrm>
          <a:prstGeom prst="rect">
            <a:avLst/>
          </a:prstGeom>
          <a:noFill/>
        </p:spPr>
        <p:txBody>
          <a:bodyPr wrap="square" lIns="87627" tIns="43813" rIns="87627" bIns="43813" rtlCol="0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accent6">
                    <a:lumMod val="25000"/>
                    <a:lumOff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注：以上说明</a:t>
            </a:r>
            <a:r>
              <a:rPr lang="zh-CN" altLang="en-US" sz="1200" dirty="0" smtClean="0">
                <a:solidFill>
                  <a:schemeClr val="accent6">
                    <a:lumMod val="25000"/>
                    <a:lumOff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</a:t>
            </a:r>
            <a:r>
              <a:rPr lang="en-US" altLang="zh-CN" sz="1200" dirty="0" smtClean="0">
                <a:solidFill>
                  <a:schemeClr val="accent6">
                    <a:lumMod val="25000"/>
                    <a:lumOff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Microsoft PowerPoint </a:t>
            </a:r>
            <a:r>
              <a:rPr lang="en-US" altLang="zh-CN" sz="1200" dirty="0">
                <a:solidFill>
                  <a:schemeClr val="accent6">
                    <a:lumMod val="25000"/>
                    <a:lumOff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2010 </a:t>
            </a:r>
            <a:r>
              <a:rPr lang="zh-CN" altLang="en-US" sz="1200" dirty="0">
                <a:solidFill>
                  <a:schemeClr val="accent6">
                    <a:lumMod val="25000"/>
                    <a:lumOff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版本为例，其他版本未测试。</a:t>
            </a:r>
            <a:r>
              <a:rPr lang="en-US" altLang="zh-CN" sz="1200" dirty="0">
                <a:solidFill>
                  <a:schemeClr val="accent6">
                    <a:lumMod val="25000"/>
                    <a:lumOff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solidFill>
                  <a:schemeClr val="accent6">
                    <a:lumMod val="25000"/>
                    <a:lumOff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建议使用</a:t>
            </a:r>
            <a:r>
              <a:rPr lang="en-US" altLang="zh-CN" sz="1200" dirty="0" smtClean="0">
                <a:solidFill>
                  <a:schemeClr val="accent6">
                    <a:lumMod val="25000"/>
                    <a:lumOff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2010</a:t>
            </a:r>
            <a:r>
              <a:rPr lang="zh-CN" altLang="en-US" sz="1200" dirty="0" smtClean="0">
                <a:solidFill>
                  <a:schemeClr val="accent6">
                    <a:lumMod val="25000"/>
                    <a:lumOff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版本修改编辑。</a:t>
            </a:r>
            <a:endParaRPr lang="zh-CN" altLang="en-US" sz="1200" dirty="0">
              <a:solidFill>
                <a:schemeClr val="accent6">
                  <a:lumMod val="25000"/>
                  <a:lumOff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445654" y="5486212"/>
            <a:ext cx="8699934" cy="1479"/>
          </a:xfrm>
          <a:prstGeom prst="line">
            <a:avLst/>
          </a:prstGeom>
          <a:ln>
            <a:solidFill>
              <a:schemeClr val="accent6">
                <a:lumMod val="50000"/>
                <a:lumOff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 userDrawn="1"/>
        </p:nvSpPr>
        <p:spPr>
          <a:xfrm>
            <a:off x="324322" y="972307"/>
            <a:ext cx="8439050" cy="3231644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使用说明：</a:t>
            </a:r>
            <a:endParaRPr lang="en-US" altLang="zh-CN" sz="1600" b="1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建议使用 </a:t>
            </a:r>
            <a:r>
              <a:rPr lang="en-US" altLang="zh-CN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Microsoft PowerPoint 2010 </a:t>
            </a:r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创建和编辑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。更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利于艺术字修改，幻灯片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播放及各种动画和特效音准确实现。</a:t>
            </a:r>
            <a:endParaRPr lang="en-US" altLang="zh-CN" sz="1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图片的</a:t>
            </a:r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时候如有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特效及图片素材遮挡请将对象移动</a:t>
            </a:r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到旁边，修改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好文字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图片再</a:t>
            </a:r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特效对象移动</a:t>
            </a:r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到相应位置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均可修改（部分艺术字不可以修改）。</a:t>
            </a:r>
            <a:endParaRPr lang="en-US" altLang="zh-CN" sz="1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您在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</a:t>
            </a: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文件时被提醒安装字体，请安装好字体重新启动文件即可正常显示。 （按照提示缺失的字体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到互联网搜索下载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安装到电脑即可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200" dirty="0" smtClean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母版背景修改在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视图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  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幻灯片母版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下修改。（注：拖动不了的素材都在母版下修改）</a:t>
            </a:r>
            <a:endParaRPr lang="en-US" altLang="zh-CN" sz="1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幻灯片切换在</a:t>
            </a: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切换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  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换片方式</a:t>
            </a: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下调整，文件默认自动切换。</a:t>
            </a:r>
            <a:endParaRPr lang="en-US" altLang="zh-CN" sz="1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动画修改在</a:t>
            </a: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  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动画窗格</a:t>
            </a: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下调整时间、先后播放、手动播放、自动播放。</a:t>
            </a:r>
            <a:endParaRPr lang="en-US" altLang="zh-CN" sz="1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图片更换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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鼠标对准图片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右击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  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更换图片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进行更改所需的图片（群组对象请双击） 。</a:t>
            </a:r>
            <a:endParaRPr lang="en-US" altLang="zh-CN" sz="1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创建视频文件请点击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【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保存并发送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】</a:t>
            </a:r>
            <a:r>
              <a:rPr lang="en-US" altLang="zh-CN" sz="1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 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【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创建视频</a:t>
            </a:r>
            <a:r>
              <a:rPr lang="en-US" altLang="zh-CN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】</a:t>
            </a:r>
            <a:r>
              <a:rPr lang="zh-CN" altLang="en-US" sz="1200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（注：导出视频格式请把所有页面动画设置自动播放）</a:t>
            </a:r>
            <a:endParaRPr lang="en-US" altLang="zh-CN" sz="1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854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iming>
    <p:tnLst>
      <p:par>
        <p:cTn id="1" dur="indefinite" restart="never" nodeType="tmRoot"/>
      </p:par>
    </p:tnLst>
  </p:timing>
  <p:txStyles>
    <p:titleStyle>
      <a:lvl1pPr algn="ctr" defTabSz="953994" rtl="0" eaLnBrk="1" latinLnBrk="0" hangingPunct="1">
        <a:spcBef>
          <a:spcPct val="0"/>
        </a:spcBef>
        <a:buNone/>
        <a:defRPr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7748" indent="-357748" algn="l" defTabSz="953994" rtl="0" eaLnBrk="1" latinLnBrk="0" hangingPunct="1">
        <a:spcBef>
          <a:spcPct val="20000"/>
        </a:spcBef>
        <a:buFont typeface="Arial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775120" indent="-298123" algn="l" defTabSz="953994" rtl="0" eaLnBrk="1" latinLnBrk="0" hangingPunct="1">
        <a:spcBef>
          <a:spcPct val="20000"/>
        </a:spcBef>
        <a:buFont typeface="Arial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192492" indent="-238498" algn="l" defTabSz="953994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1669489" indent="-238498" algn="l" defTabSz="953994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46485" indent="-238498" algn="l" defTabSz="953994" rtl="0" eaLnBrk="1" latinLnBrk="0" hangingPunct="1">
        <a:spcBef>
          <a:spcPct val="20000"/>
        </a:spcBef>
        <a:buFont typeface="Arial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23482" indent="-238498" algn="l" defTabSz="953994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00479" indent="-238498" algn="l" defTabSz="953994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577476" indent="-238498" algn="l" defTabSz="953994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054472" indent="-238498" algn="l" defTabSz="953994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76997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53994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30990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07987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384984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61981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38977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15974" algn="l" defTabSz="95399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microsoft.com/office/2007/relationships/hdphoto" Target="../media/hdphoto3.wdp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openxmlformats.org/officeDocument/2006/relationships/image" Target="../media/image19.jpeg"/><Relationship Id="rId5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microsoft.com/office/2007/relationships/hdphoto" Target="../media/hdphoto3.wdp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5" Type="http://schemas.openxmlformats.org/officeDocument/2006/relationships/image" Target="../media/image11.jp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eg"/><Relationship Id="rId5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803408" y="3795168"/>
            <a:ext cx="3393167" cy="292732"/>
            <a:chOff x="876752" y="360238"/>
            <a:chExt cx="6526103" cy="633617"/>
          </a:xfrm>
          <a:effectLst>
            <a:outerShdw blurRad="50800" dist="50800" dir="5400000" algn="t" rotWithShape="0">
              <a:schemeClr val="tx1">
                <a:lumMod val="50000"/>
                <a:alpha val="48000"/>
              </a:schemeClr>
            </a:outerShdw>
          </a:effectLst>
        </p:grpSpPr>
        <p:sp>
          <p:nvSpPr>
            <p:cNvPr id="5" name="燕尾形 4"/>
            <p:cNvSpPr/>
            <p:nvPr/>
          </p:nvSpPr>
          <p:spPr>
            <a:xfrm>
              <a:off x="876752" y="360238"/>
              <a:ext cx="3730161" cy="633617"/>
            </a:xfrm>
            <a:custGeom>
              <a:avLst/>
              <a:gdLst>
                <a:gd name="connsiteX0" fmla="*/ 0 w 993856"/>
                <a:gd name="connsiteY0" fmla="*/ 0 h 993856"/>
                <a:gd name="connsiteX1" fmla="*/ 611231 w 993856"/>
                <a:gd name="connsiteY1" fmla="*/ 0 h 993856"/>
                <a:gd name="connsiteX2" fmla="*/ 993856 w 993856"/>
                <a:gd name="connsiteY2" fmla="*/ 496928 h 993856"/>
                <a:gd name="connsiteX3" fmla="*/ 611231 w 993856"/>
                <a:gd name="connsiteY3" fmla="*/ 993856 h 993856"/>
                <a:gd name="connsiteX4" fmla="*/ 0 w 993856"/>
                <a:gd name="connsiteY4" fmla="*/ 993856 h 993856"/>
                <a:gd name="connsiteX5" fmla="*/ 382625 w 993856"/>
                <a:gd name="connsiteY5" fmla="*/ 496928 h 993856"/>
                <a:gd name="connsiteX6" fmla="*/ 0 w 993856"/>
                <a:gd name="connsiteY6" fmla="*/ 0 h 993856"/>
                <a:gd name="connsiteX0" fmla="*/ 0 w 611231"/>
                <a:gd name="connsiteY0" fmla="*/ 0 h 993856"/>
                <a:gd name="connsiteX1" fmla="*/ 611231 w 611231"/>
                <a:gd name="connsiteY1" fmla="*/ 0 h 993856"/>
                <a:gd name="connsiteX2" fmla="*/ 611231 w 611231"/>
                <a:gd name="connsiteY2" fmla="*/ 993856 h 993856"/>
                <a:gd name="connsiteX3" fmla="*/ 0 w 611231"/>
                <a:gd name="connsiteY3" fmla="*/ 993856 h 993856"/>
                <a:gd name="connsiteX4" fmla="*/ 382625 w 611231"/>
                <a:gd name="connsiteY4" fmla="*/ 496928 h 993856"/>
                <a:gd name="connsiteX5" fmla="*/ 0 w 611231"/>
                <a:gd name="connsiteY5" fmla="*/ 0 h 993856"/>
                <a:gd name="connsiteX0" fmla="*/ 0 w 611231"/>
                <a:gd name="connsiteY0" fmla="*/ 0 h 993856"/>
                <a:gd name="connsiteX1" fmla="*/ 611231 w 611231"/>
                <a:gd name="connsiteY1" fmla="*/ 0 h 993856"/>
                <a:gd name="connsiteX2" fmla="*/ 611231 w 611231"/>
                <a:gd name="connsiteY2" fmla="*/ 993856 h 993856"/>
                <a:gd name="connsiteX3" fmla="*/ 0 w 611231"/>
                <a:gd name="connsiteY3" fmla="*/ 993856 h 993856"/>
                <a:gd name="connsiteX4" fmla="*/ 73590 w 611231"/>
                <a:gd name="connsiteY4" fmla="*/ 487403 h 993856"/>
                <a:gd name="connsiteX5" fmla="*/ 0 w 611231"/>
                <a:gd name="connsiteY5" fmla="*/ 0 h 993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1231" h="993856">
                  <a:moveTo>
                    <a:pt x="0" y="0"/>
                  </a:moveTo>
                  <a:lnTo>
                    <a:pt x="611231" y="0"/>
                  </a:lnTo>
                  <a:lnTo>
                    <a:pt x="611231" y="993856"/>
                  </a:lnTo>
                  <a:lnTo>
                    <a:pt x="0" y="993856"/>
                  </a:lnTo>
                  <a:lnTo>
                    <a:pt x="73590" y="487403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燕尾形 4"/>
            <p:cNvSpPr/>
            <p:nvPr/>
          </p:nvSpPr>
          <p:spPr>
            <a:xfrm flipH="1">
              <a:off x="3672694" y="360238"/>
              <a:ext cx="3730161" cy="633617"/>
            </a:xfrm>
            <a:custGeom>
              <a:avLst/>
              <a:gdLst>
                <a:gd name="connsiteX0" fmla="*/ 0 w 993856"/>
                <a:gd name="connsiteY0" fmla="*/ 0 h 993856"/>
                <a:gd name="connsiteX1" fmla="*/ 611231 w 993856"/>
                <a:gd name="connsiteY1" fmla="*/ 0 h 993856"/>
                <a:gd name="connsiteX2" fmla="*/ 993856 w 993856"/>
                <a:gd name="connsiteY2" fmla="*/ 496928 h 993856"/>
                <a:gd name="connsiteX3" fmla="*/ 611231 w 993856"/>
                <a:gd name="connsiteY3" fmla="*/ 993856 h 993856"/>
                <a:gd name="connsiteX4" fmla="*/ 0 w 993856"/>
                <a:gd name="connsiteY4" fmla="*/ 993856 h 993856"/>
                <a:gd name="connsiteX5" fmla="*/ 382625 w 993856"/>
                <a:gd name="connsiteY5" fmla="*/ 496928 h 993856"/>
                <a:gd name="connsiteX6" fmla="*/ 0 w 993856"/>
                <a:gd name="connsiteY6" fmla="*/ 0 h 993856"/>
                <a:gd name="connsiteX0" fmla="*/ 0 w 611231"/>
                <a:gd name="connsiteY0" fmla="*/ 0 h 993856"/>
                <a:gd name="connsiteX1" fmla="*/ 611231 w 611231"/>
                <a:gd name="connsiteY1" fmla="*/ 0 h 993856"/>
                <a:gd name="connsiteX2" fmla="*/ 611231 w 611231"/>
                <a:gd name="connsiteY2" fmla="*/ 993856 h 993856"/>
                <a:gd name="connsiteX3" fmla="*/ 0 w 611231"/>
                <a:gd name="connsiteY3" fmla="*/ 993856 h 993856"/>
                <a:gd name="connsiteX4" fmla="*/ 382625 w 611231"/>
                <a:gd name="connsiteY4" fmla="*/ 496928 h 993856"/>
                <a:gd name="connsiteX5" fmla="*/ 0 w 611231"/>
                <a:gd name="connsiteY5" fmla="*/ 0 h 993856"/>
                <a:gd name="connsiteX0" fmla="*/ 0 w 611231"/>
                <a:gd name="connsiteY0" fmla="*/ 0 h 993856"/>
                <a:gd name="connsiteX1" fmla="*/ 611231 w 611231"/>
                <a:gd name="connsiteY1" fmla="*/ 0 h 993856"/>
                <a:gd name="connsiteX2" fmla="*/ 611231 w 611231"/>
                <a:gd name="connsiteY2" fmla="*/ 993856 h 993856"/>
                <a:gd name="connsiteX3" fmla="*/ 0 w 611231"/>
                <a:gd name="connsiteY3" fmla="*/ 993856 h 993856"/>
                <a:gd name="connsiteX4" fmla="*/ 73590 w 611231"/>
                <a:gd name="connsiteY4" fmla="*/ 487403 h 993856"/>
                <a:gd name="connsiteX5" fmla="*/ 0 w 611231"/>
                <a:gd name="connsiteY5" fmla="*/ 0 h 993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1231" h="993856">
                  <a:moveTo>
                    <a:pt x="0" y="0"/>
                  </a:moveTo>
                  <a:lnTo>
                    <a:pt x="611231" y="0"/>
                  </a:lnTo>
                  <a:lnTo>
                    <a:pt x="611231" y="993856"/>
                  </a:lnTo>
                  <a:lnTo>
                    <a:pt x="0" y="993856"/>
                  </a:lnTo>
                  <a:lnTo>
                    <a:pt x="73590" y="487403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1835994" y="1774555"/>
            <a:ext cx="198071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b="1" dirty="0" smtClean="0">
                <a:gradFill>
                  <a:gsLst>
                    <a:gs pos="40000">
                      <a:schemeClr val="accent1"/>
                    </a:gs>
                    <a:gs pos="100000">
                      <a:schemeClr val="accent4"/>
                    </a:gs>
                  </a:gsLst>
                  <a:lin ang="5400000" scaled="0"/>
                </a:gradFill>
                <a:effectLst>
                  <a:outerShdw blurRad="50800" dist="63500" dir="4380000" algn="t" rotWithShape="0">
                    <a:schemeClr val="bg1">
                      <a:lumMod val="50000"/>
                      <a:alpha val="43000"/>
                    </a:schemeClr>
                  </a:outerShdw>
                </a:effectLst>
                <a:latin typeface="AMCSongGBK-Light" pitchFamily="18" charset="-122"/>
                <a:ea typeface="AMCSongGBK-Light" pitchFamily="18" charset="-122"/>
                <a:cs typeface="AMCSongGBK-Light" pitchFamily="18" charset="-122"/>
              </a:rPr>
              <a:t>我</a:t>
            </a:r>
            <a:endParaRPr lang="zh-CN" altLang="en-US" sz="11500" b="1" dirty="0">
              <a:gradFill>
                <a:gsLst>
                  <a:gs pos="40000">
                    <a:schemeClr val="accent1"/>
                  </a:gs>
                  <a:gs pos="100000">
                    <a:schemeClr val="accent4"/>
                  </a:gs>
                </a:gsLst>
                <a:lin ang="5400000" scaled="0"/>
              </a:gradFill>
              <a:effectLst>
                <a:outerShdw blurRad="50800" dist="63500" dir="4380000" algn="t" rotWithShape="0">
                  <a:schemeClr val="bg1">
                    <a:lumMod val="50000"/>
                    <a:alpha val="43000"/>
                  </a:schemeClr>
                </a:outerShdw>
              </a:effectLst>
              <a:latin typeface="AMCSongGBK-Light" pitchFamily="18" charset="-122"/>
              <a:ea typeface="AMCSongGBK-Light" pitchFamily="18" charset="-122"/>
              <a:cs typeface="AMCSongGBK-Light" pitchFamily="18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456670" y="2364266"/>
            <a:ext cx="1286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 smtClean="0">
                <a:gradFill>
                  <a:gsLst>
                    <a:gs pos="40000">
                      <a:schemeClr val="accent1"/>
                    </a:gs>
                    <a:gs pos="100000">
                      <a:schemeClr val="accent4"/>
                    </a:gs>
                  </a:gsLst>
                  <a:lin ang="5400000" scaled="0"/>
                </a:gradFill>
                <a:effectLst>
                  <a:outerShdw blurRad="50800" dist="63500" dir="4380000" algn="t" rotWithShape="0">
                    <a:schemeClr val="bg1">
                      <a:lumMod val="50000"/>
                      <a:alpha val="43000"/>
                    </a:schemeClr>
                  </a:outerShdw>
                </a:effectLst>
                <a:latin typeface="AMCSongGBK-Light" pitchFamily="18" charset="-122"/>
                <a:ea typeface="AMCSongGBK-Light" pitchFamily="18" charset="-122"/>
                <a:cs typeface="AMCSongGBK-Light" pitchFamily="18" charset="-122"/>
              </a:rPr>
              <a:t>和</a:t>
            </a:r>
            <a:endParaRPr lang="zh-CN" altLang="en-US" sz="7200" b="1" dirty="0">
              <a:gradFill>
                <a:gsLst>
                  <a:gs pos="40000">
                    <a:schemeClr val="accent1"/>
                  </a:gs>
                  <a:gs pos="100000">
                    <a:schemeClr val="accent4"/>
                  </a:gs>
                </a:gsLst>
                <a:lin ang="5400000" scaled="0"/>
              </a:gradFill>
              <a:effectLst>
                <a:outerShdw blurRad="50800" dist="63500" dir="4380000" algn="t" rotWithShape="0">
                  <a:schemeClr val="bg1">
                    <a:lumMod val="50000"/>
                    <a:alpha val="43000"/>
                  </a:schemeClr>
                </a:outerShdw>
              </a:effectLst>
              <a:latin typeface="AMCSongGBK-Light" pitchFamily="18" charset="-122"/>
              <a:ea typeface="AMCSongGBK-Light" pitchFamily="18" charset="-122"/>
              <a:cs typeface="AMCSongGBK-Light" pitchFamily="18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499749" y="2613529"/>
            <a:ext cx="19098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smtClean="0">
                <a:gradFill>
                  <a:gsLst>
                    <a:gs pos="40000">
                      <a:schemeClr val="accent1"/>
                    </a:gs>
                    <a:gs pos="100000">
                      <a:schemeClr val="accent4"/>
                    </a:gs>
                  </a:gsLst>
                  <a:lin ang="5400000" scaled="0"/>
                </a:gradFill>
                <a:effectLst>
                  <a:outerShdw blurRad="50800" dist="63500" dir="4380000" algn="t" rotWithShape="0">
                    <a:schemeClr val="bg1">
                      <a:lumMod val="50000"/>
                      <a:alpha val="43000"/>
                    </a:schemeClr>
                  </a:outerShdw>
                </a:effectLst>
                <a:latin typeface="AMCSongGBK-Light" pitchFamily="18" charset="-122"/>
                <a:ea typeface="AMCSongGBK-Light" pitchFamily="18" charset="-122"/>
                <a:cs typeface="AMCSongGBK-Light" pitchFamily="18" charset="-122"/>
              </a:rPr>
              <a:t>我的</a:t>
            </a:r>
            <a:endParaRPr lang="zh-CN" altLang="en-US" sz="6000" b="1" dirty="0">
              <a:gradFill>
                <a:gsLst>
                  <a:gs pos="40000">
                    <a:schemeClr val="accent1"/>
                  </a:gs>
                  <a:gs pos="100000">
                    <a:schemeClr val="accent4"/>
                  </a:gs>
                </a:gsLst>
                <a:lin ang="5400000" scaled="0"/>
              </a:gradFill>
              <a:effectLst>
                <a:outerShdw blurRad="50800" dist="63500" dir="4380000" algn="t" rotWithShape="0">
                  <a:schemeClr val="bg1">
                    <a:lumMod val="50000"/>
                    <a:alpha val="43000"/>
                  </a:schemeClr>
                </a:outerShdw>
              </a:effectLst>
              <a:latin typeface="AMCSongGBK-Light" pitchFamily="18" charset="-122"/>
              <a:ea typeface="AMCSongGBK-Light" pitchFamily="18" charset="-122"/>
              <a:cs typeface="AMCSongGBK-Light" pitchFamily="18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957050" y="2287322"/>
            <a:ext cx="20605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gradFill>
                  <a:gsLst>
                    <a:gs pos="40000">
                      <a:schemeClr val="accent1"/>
                    </a:gs>
                    <a:gs pos="100000">
                      <a:schemeClr val="accent4"/>
                    </a:gs>
                  </a:gsLst>
                  <a:lin ang="5400000" scaled="0"/>
                </a:gradFill>
                <a:effectLst>
                  <a:outerShdw blurRad="50800" dist="63500" dir="4380000" algn="t" rotWithShape="0">
                    <a:schemeClr val="bg1">
                      <a:lumMod val="50000"/>
                      <a:alpha val="43000"/>
                    </a:schemeClr>
                  </a:outerShdw>
                </a:effectLst>
                <a:latin typeface="AMCSongGBK-Light" pitchFamily="18" charset="-122"/>
                <a:ea typeface="AMCSongGBK-Light" pitchFamily="18" charset="-122"/>
                <a:cs typeface="AMCSongGBK-Light" pitchFamily="18" charset="-122"/>
              </a:rPr>
              <a:t>团队</a:t>
            </a:r>
            <a:endParaRPr lang="zh-CN" altLang="en-US" sz="4400" b="1" dirty="0">
              <a:gradFill>
                <a:gsLst>
                  <a:gs pos="40000">
                    <a:schemeClr val="accent1"/>
                  </a:gs>
                  <a:gs pos="100000">
                    <a:schemeClr val="accent4"/>
                  </a:gs>
                </a:gsLst>
                <a:lin ang="5400000" scaled="0"/>
              </a:gradFill>
              <a:effectLst>
                <a:outerShdw blurRad="50800" dist="63500" dir="4380000" algn="t" rotWithShape="0">
                  <a:schemeClr val="bg1">
                    <a:lumMod val="50000"/>
                    <a:alpha val="43000"/>
                  </a:schemeClr>
                </a:outerShdw>
              </a:effectLst>
              <a:latin typeface="AMCSongGBK-Light" pitchFamily="18" charset="-122"/>
              <a:ea typeface="AMCSongGBK-Light" pitchFamily="18" charset="-122"/>
              <a:cs typeface="AMCSongGBK-Light" pitchFamily="18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319138" y="1794749"/>
            <a:ext cx="1877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 smtClean="0">
                <a:solidFill>
                  <a:schemeClr val="accent1"/>
                </a:solidFill>
                <a:effectLst>
                  <a:outerShdw blurRad="50800" dist="76200" dir="5400000" algn="t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270-CAI978" pitchFamily="66" charset="0"/>
                <a:ea typeface="hakuyoxingshu7000" pitchFamily="2" charset="-122"/>
                <a:cs typeface="hakuyoxingshu7000" pitchFamily="2" charset="-122"/>
              </a:rPr>
              <a:t>花少团</a:t>
            </a:r>
            <a:endParaRPr lang="zh-CN" altLang="en-US" sz="1800" dirty="0">
              <a:solidFill>
                <a:schemeClr val="accent1"/>
              </a:solidFill>
              <a:effectLst>
                <a:outerShdw blurRad="50800" dist="76200" dir="5400000" algn="t" rotWithShape="0">
                  <a:schemeClr val="bg1">
                    <a:lumMod val="50000"/>
                    <a:alpha val="40000"/>
                  </a:schemeClr>
                </a:outerShdw>
              </a:effectLst>
              <a:latin typeface="270-CAI978" pitchFamily="66" charset="0"/>
              <a:ea typeface="hakuyoxingshu7000" pitchFamily="2" charset="-122"/>
              <a:cs typeface="hakuyoxingshu7000" pitchFamily="2" charset="-12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330200" y="3773095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800" dirty="0" smtClean="0">
                <a:solidFill>
                  <a:schemeClr val="accent2">
                    <a:lumMod val="75000"/>
                  </a:schemeClr>
                </a:solidFill>
                <a:latin typeface="Adobe 黑体 Std R" pitchFamily="34" charset="-122"/>
                <a:ea typeface="Adobe 黑体 Std R" pitchFamily="34" charset="-122"/>
              </a:rPr>
              <a:t>2017</a:t>
            </a:r>
            <a:r>
              <a:rPr lang="zh-CN" altLang="en-US" sz="1800" dirty="0" smtClean="0">
                <a:solidFill>
                  <a:schemeClr val="accent2">
                    <a:lumMod val="75000"/>
                  </a:schemeClr>
                </a:solidFill>
                <a:latin typeface="Adobe 黑体 Std R" pitchFamily="34" charset="-122"/>
                <a:ea typeface="Adobe 黑体 Std R" pitchFamily="34" charset="-122"/>
              </a:rPr>
              <a:t>年</a:t>
            </a:r>
            <a:r>
              <a:rPr lang="en-US" altLang="zh-CN" sz="1800" dirty="0" smtClean="0">
                <a:solidFill>
                  <a:schemeClr val="accent2">
                    <a:lumMod val="75000"/>
                  </a:schemeClr>
                </a:solidFill>
                <a:latin typeface="Adobe 黑体 Std R" pitchFamily="34" charset="-122"/>
                <a:ea typeface="Adobe 黑体 Std R" pitchFamily="34" charset="-122"/>
              </a:rPr>
              <a:t>1</a:t>
            </a:r>
            <a:r>
              <a:rPr lang="zh-CN" altLang="en-US" sz="1800" dirty="0" smtClean="0">
                <a:solidFill>
                  <a:schemeClr val="accent2">
                    <a:lumMod val="75000"/>
                  </a:schemeClr>
                </a:solidFill>
                <a:latin typeface="Adobe 黑体 Std R" pitchFamily="34" charset="-122"/>
                <a:ea typeface="Adobe 黑体 Std R" pitchFamily="34" charset="-122"/>
              </a:rPr>
              <a:t>月</a:t>
            </a:r>
            <a:r>
              <a:rPr lang="en-US" altLang="zh-CN" sz="1800" dirty="0" smtClean="0">
                <a:solidFill>
                  <a:schemeClr val="accent2">
                    <a:lumMod val="75000"/>
                  </a:schemeClr>
                </a:solidFill>
                <a:latin typeface="Adobe 黑体 Std R" pitchFamily="34" charset="-122"/>
                <a:ea typeface="Adobe 黑体 Std R" pitchFamily="34" charset="-122"/>
              </a:rPr>
              <a:t>9</a:t>
            </a:r>
            <a:r>
              <a:rPr lang="zh-CN" altLang="en-US" sz="1800" dirty="0" smtClean="0">
                <a:solidFill>
                  <a:schemeClr val="accent2">
                    <a:lumMod val="75000"/>
                  </a:schemeClr>
                </a:solidFill>
                <a:latin typeface="Adobe 黑体 Std R" pitchFamily="34" charset="-122"/>
                <a:ea typeface="Adobe 黑体 Std R" pitchFamily="34" charset="-122"/>
              </a:rPr>
              <a:t>日</a:t>
            </a:r>
            <a:r>
              <a:rPr lang="en-US" altLang="zh-CN" sz="1800" dirty="0" smtClean="0">
                <a:solidFill>
                  <a:schemeClr val="accent2">
                    <a:lumMod val="75000"/>
                  </a:schemeClr>
                </a:solidFill>
                <a:latin typeface="Adobe 黑体 Std R" pitchFamily="34" charset="-122"/>
                <a:ea typeface="Adobe 黑体 Std R" pitchFamily="34" charset="-122"/>
              </a:rPr>
              <a:t>·</a:t>
            </a:r>
            <a:r>
              <a:rPr lang="zh-CN" altLang="en-US" sz="1800" dirty="0" smtClean="0">
                <a:solidFill>
                  <a:schemeClr val="accent2">
                    <a:lumMod val="75000"/>
                  </a:schemeClr>
                </a:solidFill>
                <a:latin typeface="Adobe 黑体 Std R" pitchFamily="34" charset="-122"/>
                <a:ea typeface="Adobe 黑体 Std R" pitchFamily="34" charset="-122"/>
              </a:rPr>
              <a:t>化纤邦</a:t>
            </a:r>
            <a:endParaRPr lang="zh-CN" altLang="en-US" sz="1800" dirty="0">
              <a:solidFill>
                <a:schemeClr val="accent2">
                  <a:lumMod val="75000"/>
                </a:schemeClr>
              </a:solidFill>
              <a:latin typeface="Adobe 黑体 Std R" pitchFamily="34" charset="-122"/>
              <a:ea typeface="Adobe 黑体 Std R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7143" y="5220779"/>
            <a:ext cx="91101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spc="4000" dirty="0" smtClean="0">
                <a:solidFill>
                  <a:schemeClr val="accent1"/>
                </a:solidFill>
                <a:latin typeface="Adobe 明體 Std L" pitchFamily="18" charset="-128"/>
                <a:ea typeface="Adobe 明體 Std L" pitchFamily="18" charset="-128"/>
              </a:rPr>
              <a:t>FOREVER YOUNG</a:t>
            </a:r>
            <a:endParaRPr lang="zh-CN" altLang="en-US" sz="2000" spc="4000" dirty="0">
              <a:solidFill>
                <a:schemeClr val="accent1"/>
              </a:solidFill>
              <a:latin typeface="Adobe 明體 Std L" pitchFamily="18" charset="-128"/>
              <a:ea typeface="Adobe 明體 Std L" pitchFamily="18" charset="-128"/>
            </a:endParaRPr>
          </a:p>
        </p:txBody>
      </p:sp>
      <p:pic>
        <p:nvPicPr>
          <p:cNvPr id="7" name="栀子花开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2889823" y="-2844117"/>
            <a:ext cx="609600" cy="609600"/>
          </a:xfrm>
          <a:prstGeom prst="rect">
            <a:avLst/>
          </a:prstGeom>
        </p:spPr>
      </p:pic>
      <p:pic>
        <p:nvPicPr>
          <p:cNvPr id="2050" name="Picture 2" descr="F:\广告\原创设计\PPT\幼儿成长相册\背景\素材图\0 (149)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6715" y="1401440"/>
            <a:ext cx="532454" cy="528704"/>
          </a:xfrm>
          <a:prstGeom prst="rect">
            <a:avLst/>
          </a:prstGeom>
          <a:noFill/>
          <a:effectLst>
            <a:outerShdw blurRad="63500" sx="102000" sy="102000" algn="ctr" rotWithShape="0">
              <a:schemeClr val="bg1">
                <a:lumMod val="75000"/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F:\广告\原创设计\PPT\同学录同学会\背景\素材\粉红太阳花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7273" y="972307"/>
            <a:ext cx="1060079" cy="1058370"/>
          </a:xfrm>
          <a:prstGeom prst="rect">
            <a:avLst/>
          </a:prstGeom>
          <a:noFill/>
          <a:effectLst>
            <a:outerShdw blurRad="63500" sx="102000" sy="102000" algn="ctr" rotWithShape="0">
              <a:schemeClr val="bg1">
                <a:lumMod val="75000"/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直接连接符 7"/>
          <p:cNvCxnSpPr/>
          <p:nvPr/>
        </p:nvCxnSpPr>
        <p:spPr>
          <a:xfrm>
            <a:off x="-2303970" y="-62671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>
            <a:off x="-1739107" y="4524154"/>
            <a:ext cx="926675" cy="926675"/>
          </a:xfrm>
          <a:prstGeom prst="ellipse">
            <a:avLst/>
          </a:prstGeom>
          <a:solidFill>
            <a:schemeClr val="tx2">
              <a:alpha val="15000"/>
            </a:schemeClr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-985628" y="5250430"/>
            <a:ext cx="586016" cy="586016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-1355091" y="3057446"/>
            <a:ext cx="590790" cy="590790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-1521663" y="3780063"/>
            <a:ext cx="923934" cy="923934"/>
          </a:xfrm>
          <a:prstGeom prst="ellipse">
            <a:avLst/>
          </a:prstGeom>
          <a:solidFill>
            <a:schemeClr val="tx2">
              <a:alpha val="45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-883618" y="2609662"/>
            <a:ext cx="586016" cy="586016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-1155958" y="2368808"/>
            <a:ext cx="926675" cy="926675"/>
          </a:xfrm>
          <a:prstGeom prst="ellipse">
            <a:avLst/>
          </a:prstGeom>
          <a:solidFill>
            <a:schemeClr val="tx2">
              <a:alpha val="2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-844697" y="4172816"/>
            <a:ext cx="508173" cy="508173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-1293111" y="4313964"/>
            <a:ext cx="353465" cy="353465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-203086" y="-503857"/>
            <a:ext cx="9046" cy="6410694"/>
          </a:xfrm>
          <a:prstGeom prst="rect">
            <a:avLst/>
          </a:prstGeom>
          <a:gradFill flip="none" rotWithShape="1">
            <a:gsLst>
              <a:gs pos="29000">
                <a:schemeClr val="accent1">
                  <a:alpha val="22000"/>
                </a:schemeClr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 flipH="1" flipV="1">
            <a:off x="-574076" y="-584237"/>
            <a:ext cx="10945" cy="6410694"/>
          </a:xfrm>
          <a:prstGeom prst="rect">
            <a:avLst/>
          </a:prstGeom>
          <a:gradFill>
            <a:gsLst>
              <a:gs pos="29000">
                <a:schemeClr val="accent1">
                  <a:alpha val="22000"/>
                </a:schemeClr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 flipH="1">
            <a:off x="9759655" y="-336759"/>
            <a:ext cx="12085" cy="6410694"/>
          </a:xfrm>
          <a:prstGeom prst="rect">
            <a:avLst/>
          </a:prstGeom>
          <a:gradFill flip="none" rotWithShape="1">
            <a:gsLst>
              <a:gs pos="29000">
                <a:schemeClr val="accent1">
                  <a:alpha val="0"/>
                </a:schemeClr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4305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6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6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0" dur="6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6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6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6" dur="6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56" presetClass="entr" presetSubtype="0" fill="hold" grpId="0" nodeType="withEffect">
                                      <p:stCondLst>
                                        <p:cond delay="61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9" dur="1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0" dur="1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1" dur="3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2" dur="3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56" presetClass="entr" presetSubtype="0" fill="hold" grpId="0" nodeType="withEffect">
                                      <p:stCondLst>
                                        <p:cond delay="77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5" dur="1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6" dur="1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7" dur="3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8" dur="3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4" fill="hold" grpId="0" nodeType="withEffect">
                                      <p:stCondLst>
                                        <p:cond delay="10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6" presetClass="entr" presetSubtype="37" fill="hold" grpId="0" nodeType="withEffect">
                                      <p:stCondLst>
                                        <p:cond delay="11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4" dur="2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6" presetClass="entr" presetSubtype="37" fill="hold" nodeType="withEffect">
                                      <p:stCondLst>
                                        <p:cond delay="11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7" dur="2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1000"/>
                                            <p:tgtEl>
                                              <p:spTgt spid="20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31" presetClass="entr" presetSubtype="0" fill="hold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8" presetClass="emph" presetSubtype="0" fill="hold" nodeType="withEffect">
                                      <p:stCondLst>
                                        <p:cond delay="110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0" dur="13000" fill="hold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1" presetID="8" presetClass="emph" presetSubtype="0" fill="hold" nodeType="withEffect">
                                      <p:stCondLst>
                                        <p:cond delay="1100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52" dur="13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grpId="0" nodeType="withEffect" p14:presetBounceEnd="60000">
                                      <p:stCondLst>
                                        <p:cond delay="142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6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44" presetClass="path" presetSubtype="0" repeatCount="200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58" dur="6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9" presetID="44" presetClass="path" presetSubtype="0" repeatCount="2000" fill="hold" grpId="0" nodeType="withEffect">
                                      <p:stCondLst>
                                        <p:cond delay="61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60" dur="6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1" presetID="44" presetClass="path" presetSubtype="0" repeatCount="2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Motion origin="layout" path="M 0.0007 -0.0044 L 0.33889 0.05231 C 0.41025 0.06278 0.5125 0.1005 0.61632 0.15253 C 0.73472 0.21228 0.82691 0.27258 0.88872 0.3293 L 1.18594 0.59306 " pathEditMode="relative" rAng="1058464" ptsTypes="FffFF">
                                          <p:cBhvr>
                                            <p:cTn id="62" dur="6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660" y="2290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3" presetID="44" presetClass="path" presetSubtype="0" repeatCount="2000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Motion origin="layout" path="M -3.88889E-6 3.25991E-6 L 0.31632 -0.29764 C 0.38247 -0.36206 0.48664 -0.43117 0.59809 -0.48624 C 0.72552 -0.54956 0.83021 -0.58425 0.90764 -0.59086 L 1.275 -0.63271 " pathEditMode="relative" rAng="-1039513" ptsTypes="FffFF">
                                          <p:cBhvr>
                                            <p:cTn id="64" dur="6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2049" y="-4028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5" presetID="44" presetClass="path" presetSubtype="0" repeatCount="2000" fill="hold" grpId="0" nodeType="withEffect">
                                      <p:stCondLst>
                                        <p:cond delay="6800"/>
                                      </p:stCondLst>
                                      <p:childTnLst>
                                        <p:animMotion origin="layout" path="M 4.72222E-6 2.02643E-6 L 0.32829 0.16354 C 0.39739 0.19769 0.49982 0.2533 0.60538 0.3136 C 0.72673 0.38271 0.82274 0.43998 0.88958 0.48375 L 1.20937 0.68887 " pathEditMode="relative" rAng="1185785" ptsTypes="FffFF">
                                          <p:cBhvr>
                                            <p:cTn id="66" dur="6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781" y="330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7" presetID="44" presetClass="path" presetSubtype="0" repeatCount="2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68" dur="7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9" presetID="44" presetClass="path" presetSubtype="0" repeatCount="2000" fill="hold" grpId="0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animMotion origin="layout" path="M -5.55556E-7 4.62555E-6 L 0.29653 -0.22798 C 0.35868 -0.27754 0.45504 -0.32792 0.55695 -0.36702 C 0.67431 -0.41162 0.7691 -0.43365 0.83889 -0.43448 L 1.16892 -0.44521 " pathEditMode="relative" rAng="-808795" ptsTypes="FffFF">
                                          <p:cBhvr>
                                            <p:cTn id="70" dur="6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7326" y="-295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1" presetID="44" presetClass="path" presetSubtype="0" repeatCount="2000" fill="hold" grpId="0" nodeType="withEffect">
                                      <p:stCondLst>
                                        <p:cond delay="67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72" dur="51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3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74" dur="1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5" presetID="42" presetClass="path" presetSubtype="0" repeatCount="3000" accel="50000" autoRev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11111E-6 3.61233E-6 L 1.25347 3.61233E-6 " pathEditMode="relative" rAng="0" ptsTypes="AA">
                                          <p:cBhvr>
                                            <p:cTn id="76" dur="3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267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repeatCount="400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3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3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8" repeatCount="2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95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95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">
                    <p:cTn id="85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7"/>
                    </p:tgtEl>
                  </p:cMediaNode>
                </p:audio>
              </p:childTnLst>
            </p:cTn>
          </p:par>
        </p:tnLst>
        <p:bldLst>
          <p:bldP spid="25" grpId="0"/>
          <p:bldP spid="25" grpId="1"/>
          <p:bldP spid="26" grpId="0"/>
          <p:bldP spid="26" grpId="1"/>
          <p:bldP spid="27" grpId="0"/>
          <p:bldP spid="39" grpId="0"/>
          <p:bldP spid="40" grpId="0"/>
          <p:bldP spid="44" grpId="0"/>
          <p:bldP spid="4" grpId="0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45" grpId="0" animBg="1"/>
          <p:bldP spid="46" grpId="0" animBg="1"/>
          <p:bldP spid="4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6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6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0" dur="6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6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6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6" dur="6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56" presetClass="entr" presetSubtype="0" fill="hold" grpId="0" nodeType="withEffect">
                                      <p:stCondLst>
                                        <p:cond delay="61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9" dur="1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0" dur="1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1" dur="3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2" dur="3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56" presetClass="entr" presetSubtype="0" fill="hold" grpId="0" nodeType="withEffect">
                                      <p:stCondLst>
                                        <p:cond delay="77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5" dur="1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6" dur="1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7" dur="3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8" dur="3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4" fill="hold" grpId="0" nodeType="withEffect">
                                      <p:stCondLst>
                                        <p:cond delay="10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6" presetClass="entr" presetSubtype="37" fill="hold" grpId="0" nodeType="withEffect">
                                      <p:stCondLst>
                                        <p:cond delay="11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4" dur="2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6" presetClass="entr" presetSubtype="37" fill="hold" nodeType="withEffect">
                                      <p:stCondLst>
                                        <p:cond delay="11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7" dur="2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1000"/>
                                            <p:tgtEl>
                                              <p:spTgt spid="20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31" presetClass="entr" presetSubtype="0" fill="hold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8" presetClass="emph" presetSubtype="0" fill="hold" nodeType="withEffect">
                                      <p:stCondLst>
                                        <p:cond delay="110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0" dur="13000" fill="hold"/>
                                            <p:tgtEl>
                                              <p:spTgt spid="205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1" presetID="8" presetClass="emph" presetSubtype="0" fill="hold" nodeType="withEffect">
                                      <p:stCondLst>
                                        <p:cond delay="1100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52" dur="13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grpId="0" nodeType="withEffect">
                                      <p:stCondLst>
                                        <p:cond delay="142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44" presetClass="path" presetSubtype="0" repeatCount="200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58" dur="6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9" presetID="44" presetClass="path" presetSubtype="0" repeatCount="2000" fill="hold" grpId="0" nodeType="withEffect">
                                      <p:stCondLst>
                                        <p:cond delay="61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60" dur="6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1" presetID="44" presetClass="path" presetSubtype="0" repeatCount="2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Motion origin="layout" path="M 0.0007 -0.0044 L 0.33889 0.05231 C 0.41025 0.06278 0.5125 0.1005 0.61632 0.15253 C 0.73472 0.21228 0.82691 0.27258 0.88872 0.3293 L 1.18594 0.59306 " pathEditMode="relative" rAng="1058464" ptsTypes="FffFF">
                                          <p:cBhvr>
                                            <p:cTn id="62" dur="6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660" y="2290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3" presetID="44" presetClass="path" presetSubtype="0" repeatCount="2000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Motion origin="layout" path="M -3.88889E-6 3.25991E-6 L 0.31632 -0.29764 C 0.38247 -0.36206 0.48664 -0.43117 0.59809 -0.48624 C 0.72552 -0.54956 0.83021 -0.58425 0.90764 -0.59086 L 1.275 -0.63271 " pathEditMode="relative" rAng="-1039513" ptsTypes="FffFF">
                                          <p:cBhvr>
                                            <p:cTn id="64" dur="6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2049" y="-4028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5" presetID="44" presetClass="path" presetSubtype="0" repeatCount="2000" fill="hold" grpId="0" nodeType="withEffect">
                                      <p:stCondLst>
                                        <p:cond delay="6800"/>
                                      </p:stCondLst>
                                      <p:childTnLst>
                                        <p:animMotion origin="layout" path="M 4.72222E-6 2.02643E-6 L 0.32829 0.16354 C 0.39739 0.19769 0.49982 0.2533 0.60538 0.3136 C 0.72673 0.38271 0.82274 0.43998 0.88958 0.48375 L 1.20937 0.68887 " pathEditMode="relative" rAng="1185785" ptsTypes="FffFF">
                                          <p:cBhvr>
                                            <p:cTn id="66" dur="6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781" y="330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7" presetID="44" presetClass="path" presetSubtype="0" repeatCount="2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68" dur="7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9" presetID="44" presetClass="path" presetSubtype="0" repeatCount="2000" fill="hold" grpId="0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animMotion origin="layout" path="M -5.55556E-7 4.62555E-6 L 0.29653 -0.22798 C 0.35868 -0.27754 0.45504 -0.32792 0.55695 -0.36702 C 0.67431 -0.41162 0.7691 -0.43365 0.83889 -0.43448 L 1.16892 -0.44521 " pathEditMode="relative" rAng="-808795" ptsTypes="FffFF">
                                          <p:cBhvr>
                                            <p:cTn id="70" dur="6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7326" y="-295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1" presetID="44" presetClass="path" presetSubtype="0" repeatCount="2000" fill="hold" grpId="0" nodeType="withEffect">
                                      <p:stCondLst>
                                        <p:cond delay="67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72" dur="51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3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74" dur="1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5" presetID="42" presetClass="path" presetSubtype="0" repeatCount="3000" accel="50000" autoRev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11111E-6 3.61233E-6 L 1.25347 3.61233E-6 " pathEditMode="relative" rAng="0" ptsTypes="AA">
                                          <p:cBhvr>
                                            <p:cTn id="76" dur="3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267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repeatCount="400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3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3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8" repeatCount="2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95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95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">
                    <p:cTn id="85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7"/>
                    </p:tgtEl>
                  </p:cMediaNode>
                </p:audio>
              </p:childTnLst>
            </p:cTn>
          </p:par>
        </p:tnLst>
        <p:bldLst>
          <p:bldP spid="25" grpId="0"/>
          <p:bldP spid="25" grpId="1"/>
          <p:bldP spid="26" grpId="0"/>
          <p:bldP spid="26" grpId="1"/>
          <p:bldP spid="27" grpId="0"/>
          <p:bldP spid="39" grpId="0"/>
          <p:bldP spid="40" grpId="0"/>
          <p:bldP spid="44" grpId="0"/>
          <p:bldP spid="4" grpId="0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45" grpId="0" animBg="1"/>
          <p:bldP spid="46" grpId="0" animBg="1"/>
          <p:bldP spid="48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31736" y="1349580"/>
            <a:ext cx="74418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lnSpc>
                <a:spcPct val="150000"/>
              </a:lnSpc>
              <a:buAutoNum type="arabicPlain" startAt="4"/>
            </a:pP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接班人</a:t>
            </a:r>
            <a:r>
              <a:rPr lang="zh-CN" altLang="en-US" sz="2800" dirty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任务之辩论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赛</a:t>
            </a: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		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物质</a:t>
            </a:r>
            <a:r>
              <a:rPr lang="zh-CN" altLang="en-US" sz="2800" dirty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奖励还是精神奖励</a:t>
            </a:r>
            <a:endParaRPr lang="en-US" altLang="zh-CN" sz="28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(1)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最佳辩手</a:t>
            </a:r>
            <a:endParaRPr lang="en-US" altLang="zh-CN" sz="26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(2)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各尽其能</a:t>
            </a: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,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踊跃发言</a:t>
            </a:r>
            <a:endParaRPr lang="en-US" altLang="zh-CN" sz="26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187913" y="6132690"/>
            <a:ext cx="792808" cy="79280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473643" y="6015045"/>
            <a:ext cx="679771" cy="679771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8317210" y="6008623"/>
            <a:ext cx="902010" cy="90201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452648" y="6008556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296430" y="6275283"/>
            <a:ext cx="655922" cy="655922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611419" y="6275283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5400238" y="6264774"/>
            <a:ext cx="719220" cy="71922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1475878" y="5670801"/>
            <a:ext cx="839068" cy="83906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5965668" y="6236487"/>
            <a:ext cx="656657" cy="656657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-419534" y="6125445"/>
            <a:ext cx="743856" cy="743856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998" y="298483"/>
            <a:ext cx="2208498" cy="294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1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erris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3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9" presetClass="pat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10" dur="3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4" presetClass="pat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482 -0.01047 L -0.08958 -0.27989 C -0.10399 -0.33692 -0.1184 -0.42259 -0.12882 -0.5124 C -0.14149 -0.61791 -0.14757 -0.70248 -0.14722 -0.76226 L -0.14809 -1.05014 " pathEditMode="relative" rAng="4765178" ptsTypes="FffFF">
                                      <p:cBhvr>
                                        <p:cTn id="12" dur="5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4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4" presetClass="path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3.61111E-6 1.15702E-6 L -0.06475 -0.26942 C -0.07934 -0.32645 -0.09357 -0.41212 -0.10416 -0.50193 C -0.11666 -0.60744 -0.12291 -0.69201 -0.12257 -0.75179 L -0.12326 -1.03912 " pathEditMode="relative" rAng="4765178" ptsTypes="FffFF">
                                      <p:cBhvr>
                                        <p:cTn id="17" dur="5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2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9" presetClass="path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22" dur="6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17881E-6 L -0.07187 -0.39404 C -0.08767 -0.47709 -0.10572 -0.60099 -0.12083 -0.73068 C -0.13888 -0.88245 -0.15034 -1.00358 -0.15434 -1.08802 L -0.17691 -1.49586 " pathEditMode="relative" rAng="4765178" ptsTypes="FffFF">
                                      <p:cBhvr>
                                        <p:cTn id="24" dur="5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03" y="-7431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4" presetClass="path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-0.01528 0.00331 L -0.07708 -0.3361 C -0.09063 -0.40784 -0.1059 -0.51491 -0.1191 -0.62611 C -0.13438 -0.7569 -0.14445 -0.86121 -0.14809 -0.93378 L -0.16771 -1.2845 " pathEditMode="relative" rAng="4765178" ptsTypes="FffFF">
                                      <p:cBhvr>
                                        <p:cTn id="29" dur="5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28" y="-6396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9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083 C -0.03194 -0.06608 0.02414 -0.21366 0.12205 -0.3326 C 0.22309 -0.45485 0.32743 -0.5022 0.35903 -0.43695 C 0.39115 -0.37142 0.49514 -0.41823 0.59636 -0.54075 C 0.69462 -0.65942 0.75018 -0.80782 0.71893 -0.87362 " pathEditMode="relative" rAng="-2244986" ptsTypes="fffff">
                                      <p:cBhvr>
                                        <p:cTn id="34" dur="6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55" y="-4358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59" presetClass="path" presetSubtype="0" repeatCount="2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36" dur="31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59" presetClass="path" presetSubtype="0" repeatCount="2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38" dur="3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9" presetClass="path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40" dur="6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 animBg="1"/>
      <p:bldP spid="17" grpId="1" animBg="1"/>
      <p:bldP spid="11" grpId="0" animBg="1"/>
      <p:bldP spid="12" grpId="0" animBg="1"/>
      <p:bldP spid="12" grpId="1" animBg="1"/>
      <p:bldP spid="13" grpId="0" animBg="1"/>
      <p:bldP spid="13" grpId="1" animBg="1"/>
      <p:bldP spid="16" grpId="0" animBg="1"/>
      <p:bldP spid="18" grpId="0" animBg="1"/>
      <p:bldP spid="18" grpId="1" animBg="1"/>
      <p:bldP spid="20" grpId="0" animBg="1"/>
      <p:bldP spid="21" grpId="0" animBg="1"/>
      <p:bldP spid="23" grpId="0" animBg="1"/>
      <p:bldP spid="2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387" y="1440359"/>
            <a:ext cx="7441823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5</a:t>
            </a:r>
            <a:r>
              <a:rPr lang="zh-CN" altLang="en-US" sz="2800" dirty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 接班人任务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之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提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升员工士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气</a:t>
            </a:r>
            <a:endParaRPr lang="en-US" altLang="zh-CN" sz="28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(1)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被动接受</a:t>
            </a: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,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积极运作</a:t>
            </a:r>
            <a:endParaRPr lang="en-US" altLang="zh-CN" sz="26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(2)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向</a:t>
            </a: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CEO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一样去思考</a:t>
            </a:r>
            <a:endParaRPr lang="en-US" altLang="zh-CN" sz="26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(3)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用心</a:t>
            </a:r>
            <a:r>
              <a:rPr lang="zh-CN" altLang="zh-CN" sz="2600" dirty="0">
                <a:solidFill>
                  <a:srgbClr val="FFFFFF"/>
                </a:solidFill>
              </a:rPr>
              <a:t>、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持续</a:t>
            </a:r>
            <a:endParaRPr lang="zh-CN" altLang="en-US" sz="2600" dirty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187913" y="6132690"/>
            <a:ext cx="792808" cy="79280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473643" y="6015045"/>
            <a:ext cx="679771" cy="679771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8317210" y="6008623"/>
            <a:ext cx="902010" cy="90201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452648" y="6008556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296430" y="6275283"/>
            <a:ext cx="655922" cy="655922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611419" y="6275283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5400238" y="6264774"/>
            <a:ext cx="719220" cy="71922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1475878" y="5670801"/>
            <a:ext cx="839068" cy="83906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5965668" y="6236487"/>
            <a:ext cx="656657" cy="656657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-419534" y="6125445"/>
            <a:ext cx="743856" cy="743856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998" y="298483"/>
            <a:ext cx="2208498" cy="294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69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erris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3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9" presetClass="pat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10" dur="3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4" presetClass="pat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482 -0.01047 L -0.08958 -0.27989 C -0.10399 -0.33692 -0.1184 -0.42259 -0.12882 -0.5124 C -0.14149 -0.61791 -0.14757 -0.70248 -0.14722 -0.76226 L -0.14809 -1.05014 " pathEditMode="relative" rAng="4765178" ptsTypes="FffFF">
                                      <p:cBhvr>
                                        <p:cTn id="12" dur="5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4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4" presetClass="path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3.61111E-6 1.15702E-6 L -0.06475 -0.26942 C -0.07934 -0.32645 -0.09357 -0.41212 -0.10416 -0.50193 C -0.11666 -0.60744 -0.12291 -0.69201 -0.12257 -0.75179 L -0.12326 -1.03912 " pathEditMode="relative" rAng="4765178" ptsTypes="FffFF">
                                      <p:cBhvr>
                                        <p:cTn id="17" dur="5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2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9" presetClass="path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22" dur="6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17881E-6 L -0.07187 -0.39404 C -0.08767 -0.47709 -0.10572 -0.60099 -0.12083 -0.73068 C -0.13888 -0.88245 -0.15034 -1.00358 -0.15434 -1.08802 L -0.17691 -1.49586 " pathEditMode="relative" rAng="4765178" ptsTypes="FffFF">
                                      <p:cBhvr>
                                        <p:cTn id="24" dur="5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03" y="-7431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4" presetClass="path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-0.01528 0.00331 L -0.07708 -0.3361 C -0.09063 -0.40784 -0.1059 -0.51491 -0.1191 -0.62611 C -0.13438 -0.7569 -0.14445 -0.86121 -0.14809 -0.93378 L -0.16771 -1.2845 " pathEditMode="relative" rAng="4765178" ptsTypes="FffFF">
                                      <p:cBhvr>
                                        <p:cTn id="29" dur="5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28" y="-6396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9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083 C -0.03194 -0.06608 0.02414 -0.21366 0.12205 -0.3326 C 0.22309 -0.45485 0.32743 -0.5022 0.35903 -0.43695 C 0.39115 -0.37142 0.49514 -0.41823 0.59636 -0.54075 C 0.69462 -0.65942 0.75018 -0.80782 0.71893 -0.87362 " pathEditMode="relative" rAng="-2244986" ptsTypes="fffff">
                                      <p:cBhvr>
                                        <p:cTn id="34" dur="6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55" y="-4358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59" presetClass="path" presetSubtype="0" repeatCount="2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36" dur="31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59" presetClass="path" presetSubtype="0" repeatCount="2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38" dur="3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9" presetClass="path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40" dur="6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 animBg="1"/>
      <p:bldP spid="17" grpId="1" animBg="1"/>
      <p:bldP spid="11" grpId="0" animBg="1"/>
      <p:bldP spid="12" grpId="0" animBg="1"/>
      <p:bldP spid="12" grpId="1" animBg="1"/>
      <p:bldP spid="13" grpId="0" animBg="1"/>
      <p:bldP spid="13" grpId="1" animBg="1"/>
      <p:bldP spid="16" grpId="0" animBg="1"/>
      <p:bldP spid="18" grpId="0" animBg="1"/>
      <p:bldP spid="18" grpId="1" animBg="1"/>
      <p:bldP spid="20" grpId="0" animBg="1"/>
      <p:bldP spid="21" grpId="0" animBg="1"/>
      <p:bldP spid="23" grpId="0" animBg="1"/>
      <p:bldP spid="2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 scaling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6868" y="-369119"/>
            <a:ext cx="6645276" cy="7231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9" name="TextBox 98"/>
          <p:cNvSpPr txBox="1"/>
          <p:nvPr/>
        </p:nvSpPr>
        <p:spPr>
          <a:xfrm>
            <a:off x="5978661" y="2600082"/>
            <a:ext cx="4883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/>
              <a:t>三</a:t>
            </a:r>
            <a:r>
              <a:rPr lang="en-US" altLang="zh-CN" sz="3600" b="1" dirty="0" smtClean="0"/>
              <a:t>.</a:t>
            </a:r>
            <a:r>
              <a:rPr lang="zh-CN" altLang="en-US" sz="3600" b="1" dirty="0" smtClean="0"/>
              <a:t>结束语</a:t>
            </a:r>
            <a:endParaRPr lang="zh-CN" altLang="en-US" sz="36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149" name="Picture 77" descr="F:\广告\原创设计\PPT\同学录同学会\背景\素材\电影开拍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286612">
            <a:off x="4963215" y="1453619"/>
            <a:ext cx="1201193" cy="1053697"/>
          </a:xfrm>
          <a:prstGeom prst="rect">
            <a:avLst/>
          </a:prstGeom>
          <a:noFill/>
          <a:effectLst>
            <a:outerShdw blurRad="177800" dist="12700" dir="21594000" sy="23000" kx="-1200000" algn="bl" rotWithShape="0">
              <a:prstClr val="black">
                <a:alpha val="38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椭圆 10"/>
          <p:cNvSpPr/>
          <p:nvPr/>
        </p:nvSpPr>
        <p:spPr>
          <a:xfrm>
            <a:off x="-733693" y="4794159"/>
            <a:ext cx="374066" cy="37406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94" y="5892401"/>
            <a:ext cx="293008" cy="29300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-1050589" y="2463246"/>
            <a:ext cx="460002" cy="46000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-681947" y="4453611"/>
            <a:ext cx="322320" cy="32232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-1148150" y="4364185"/>
            <a:ext cx="367037" cy="367037"/>
          </a:xfrm>
          <a:prstGeom prst="ellipse">
            <a:avLst/>
          </a:prstGeom>
          <a:solidFill>
            <a:schemeClr val="accent1">
              <a:alpha val="61000"/>
            </a:schemeClr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-1315270" y="4806556"/>
            <a:ext cx="508173" cy="50817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-935156" y="3467609"/>
            <a:ext cx="230001" cy="23000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963565" y="5272104"/>
            <a:ext cx="459743" cy="459743"/>
          </a:xfrm>
          <a:prstGeom prst="ellipse">
            <a:avLst/>
          </a:prstGeom>
          <a:solidFill>
            <a:schemeClr val="accent1">
              <a:alpha val="54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-968252" y="6008676"/>
            <a:ext cx="353465" cy="35346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-1237915" y="4137231"/>
            <a:ext cx="353465" cy="35346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46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0">
        <p14:honeycomb/>
      </p:transition>
    </mc:Choice>
    <mc:Fallback xmlns="">
      <p:transition spd="slow" advClick="0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" dur="10800"/>
                                            <p:tgtEl>
                                              <p:spTgt spid="102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" dur="1" fill="hold">
                                              <p:stCondLst>
                                                <p:cond delay="10799"/>
                                              </p:stCondLst>
                                            </p:cTn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grpId="0" nodeType="withEffect" p14:presetBounceEnd="40000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1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42" presetClass="entr" presetSubtype="0" fill="hold" nodeType="withEffect">
                                      <p:stCondLst>
                                        <p:cond delay="97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31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4" presetClass="path" presetSubtype="0" repeatCount="2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18" dur="6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44" presetClass="path" presetSubtype="0" fill="hold" grpId="0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20" dur="6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44" presetClass="path" presetSubtype="0" repeatCount="2000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Motion origin="layout" path="M 0.0007 -0.0044 L 0.33889 0.05231 C 0.41025 0.06278 0.5125 0.1005 0.61632 0.15253 C 0.73472 0.21228 0.82691 0.27258 0.88872 0.3293 L 1.18594 0.59306 " pathEditMode="relative" rAng="1058464" ptsTypes="FffFF">
                                          <p:cBhvr>
                                            <p:cTn id="22" dur="6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660" y="2290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44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174 0.01157 L 0.31458 -0.28658 C 0.38072 -0.35078 0.48472 -0.41995 0.59635 -0.47506 C 0.72361 -0.53844 0.82829 -0.57316 0.90572 -0.57977 L 1.27291 -0.62166 " pathEditMode="relative" rAng="-1039513" ptsTypes="FffFF">
                                          <p:cBhvr>
                                            <p:cTn id="24" dur="6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2031" y="-4031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44" presetClass="path" presetSubtype="0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26" dur="7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44" presetClass="path" presetSubtype="0" repeatCount="200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Motion origin="layout" path="M -5.55556E-7 4.62555E-6 L 0.29653 -0.22798 C 0.35868 -0.27754 0.45504 -0.32792 0.55695 -0.36702 C 0.67431 -0.41162 0.7691 -0.43365 0.83889 -0.43448 L 1.16892 -0.44521 " pathEditMode="relative" rAng="-808795" ptsTypes="FffFF">
                                          <p:cBhvr>
                                            <p:cTn id="28" dur="6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7326" y="-295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44" presetClass="path" presetSubtype="0" fill="hold" grpId="0" nodeType="withEffect">
                                      <p:stCondLst>
                                        <p:cond delay="116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0" dur="51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44" presetClass="path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Motion origin="layout" path="M 1.94444E-6 -2.07048E-6 L 0.32239 -0.17208 C 0.38993 -0.20952 0.49288 -0.24284 0.60087 -0.26376 C 0.72396 -0.28799 0.82378 -0.29405 0.89479 -0.28331 L 1.23437 -0.23954 " pathEditMode="relative" rAng="-418723" ptsTypes="FffFF">
                                          <p:cBhvr>
                                            <p:cTn id="32" dur="6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146" y="-192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" presetID="44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4" dur="101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44" presetClass="path" presetSubtype="0" fill="hold" grpId="0" nodeType="withEffect">
                                      <p:stCondLst>
                                        <p:cond delay="101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6" dur="74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9" grpId="0"/>
          <p:bldP spid="11" grpId="0" animBg="1"/>
          <p:bldP spid="12" grpId="0" animBg="1"/>
          <p:bldP spid="13" grpId="0" animBg="1"/>
          <p:bldP spid="14" grpId="0" animBg="1"/>
          <p:bldP spid="16" grpId="0" animBg="1"/>
          <p:bldP spid="17" grpId="0" animBg="1"/>
          <p:bldP spid="20" grpId="0" animBg="1"/>
          <p:bldP spid="21" grpId="0" animBg="1"/>
          <p:bldP spid="22" grpId="0" animBg="1"/>
          <p:bldP spid="1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" dur="10800"/>
                                            <p:tgtEl>
                                              <p:spTgt spid="102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" dur="1" fill="hold">
                                              <p:stCondLst>
                                                <p:cond delay="10799"/>
                                              </p:stCondLst>
                                            </p:cTn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42" presetClass="entr" presetSubtype="0" fill="hold" nodeType="withEffect">
                                      <p:stCondLst>
                                        <p:cond delay="97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31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4" presetClass="path" presetSubtype="0" repeatCount="2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18" dur="6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44" presetClass="path" presetSubtype="0" fill="hold" grpId="0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20" dur="6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44" presetClass="path" presetSubtype="0" repeatCount="2000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Motion origin="layout" path="M 0.0007 -0.0044 L 0.33889 0.05231 C 0.41025 0.06278 0.5125 0.1005 0.61632 0.15253 C 0.73472 0.21228 0.82691 0.27258 0.88872 0.3293 L 1.18594 0.59306 " pathEditMode="relative" rAng="1058464" ptsTypes="FffFF">
                                          <p:cBhvr>
                                            <p:cTn id="22" dur="6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660" y="2290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44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174 0.01157 L 0.31458 -0.28658 C 0.38072 -0.35078 0.48472 -0.41995 0.59635 -0.47506 C 0.72361 -0.53844 0.82829 -0.57316 0.90572 -0.57977 L 1.27291 -0.62166 " pathEditMode="relative" rAng="-1039513" ptsTypes="FffFF">
                                          <p:cBhvr>
                                            <p:cTn id="24" dur="6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2031" y="-4031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44" presetClass="path" presetSubtype="0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26" dur="7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44" presetClass="path" presetSubtype="0" repeatCount="200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Motion origin="layout" path="M -5.55556E-7 4.62555E-6 L 0.29653 -0.22798 C 0.35868 -0.27754 0.45504 -0.32792 0.55695 -0.36702 C 0.67431 -0.41162 0.7691 -0.43365 0.83889 -0.43448 L 1.16892 -0.44521 " pathEditMode="relative" rAng="-808795" ptsTypes="FffFF">
                                          <p:cBhvr>
                                            <p:cTn id="28" dur="6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7326" y="-295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44" presetClass="path" presetSubtype="0" fill="hold" grpId="0" nodeType="withEffect">
                                      <p:stCondLst>
                                        <p:cond delay="116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0" dur="51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44" presetClass="path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Motion origin="layout" path="M 1.94444E-6 -2.07048E-6 L 0.32239 -0.17208 C 0.38993 -0.20952 0.49288 -0.24284 0.60087 -0.26376 C 0.72396 -0.28799 0.82378 -0.29405 0.89479 -0.28331 L 1.23437 -0.23954 " pathEditMode="relative" rAng="-418723" ptsTypes="FffFF">
                                          <p:cBhvr>
                                            <p:cTn id="32" dur="6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146" y="-192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" presetID="44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4" dur="101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44" presetClass="path" presetSubtype="0" fill="hold" grpId="0" nodeType="withEffect">
                                      <p:stCondLst>
                                        <p:cond delay="101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6" dur="74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9" grpId="0"/>
          <p:bldP spid="11" grpId="0" animBg="1"/>
          <p:bldP spid="12" grpId="0" animBg="1"/>
          <p:bldP spid="13" grpId="0" animBg="1"/>
          <p:bldP spid="14" grpId="0" animBg="1"/>
          <p:bldP spid="16" grpId="0" animBg="1"/>
          <p:bldP spid="17" grpId="0" animBg="1"/>
          <p:bldP spid="20" grpId="0" animBg="1"/>
          <p:bldP spid="21" grpId="0" animBg="1"/>
          <p:bldP spid="22" grpId="0" animBg="1"/>
          <p:bldP spid="18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图片\图片素材\复古怀旧\0 (175)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1742" y="-1223937"/>
            <a:ext cx="14551810" cy="7253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图片\图片素材\复古怀旧\0 (171)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8984" y="-454268"/>
            <a:ext cx="9505056" cy="6339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椭圆 5"/>
          <p:cNvSpPr/>
          <p:nvPr/>
        </p:nvSpPr>
        <p:spPr>
          <a:xfrm>
            <a:off x="3187913" y="6132690"/>
            <a:ext cx="792808" cy="792808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9473643" y="6015045"/>
            <a:ext cx="679771" cy="679771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8317210" y="6008623"/>
            <a:ext cx="902010" cy="90201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  <a:effectLst>
            <a:softEdge rad="342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452648" y="6008556"/>
            <a:ext cx="632168" cy="632168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296430" y="6275283"/>
            <a:ext cx="655922" cy="655922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611419" y="6275283"/>
            <a:ext cx="632168" cy="632168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400238" y="6264774"/>
            <a:ext cx="719220" cy="719220"/>
          </a:xfrm>
          <a:prstGeom prst="ellipse">
            <a:avLst/>
          </a:prstGeom>
          <a:solidFill>
            <a:schemeClr val="accent1">
              <a:alpha val="37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-1475878" y="5670801"/>
            <a:ext cx="839068" cy="839068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965668" y="6236487"/>
            <a:ext cx="656657" cy="656657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-419534" y="6125445"/>
            <a:ext cx="743856" cy="743856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258" y="281946"/>
            <a:ext cx="7217484" cy="5413113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 flipH="1">
            <a:off x="-1187846" y="-899901"/>
            <a:ext cx="36004" cy="72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 flipH="1" flipV="1">
            <a:off x="-574076" y="-584237"/>
            <a:ext cx="10945" cy="6410694"/>
          </a:xfrm>
          <a:prstGeom prst="rect">
            <a:avLst/>
          </a:prstGeom>
          <a:gradFill>
            <a:gsLst>
              <a:gs pos="29000">
                <a:schemeClr val="accent1">
                  <a:alpha val="22000"/>
                </a:schemeClr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9461399" y="-325622"/>
            <a:ext cx="15614" cy="6410694"/>
          </a:xfrm>
          <a:prstGeom prst="rect">
            <a:avLst/>
          </a:prstGeom>
          <a:solidFill>
            <a:schemeClr val="bg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 flipH="1">
            <a:off x="9759655" y="-336759"/>
            <a:ext cx="12085" cy="6410694"/>
          </a:xfrm>
          <a:prstGeom prst="rect">
            <a:avLst/>
          </a:prstGeom>
          <a:gradFill flip="none" rotWithShape="1">
            <a:gsLst>
              <a:gs pos="29000">
                <a:schemeClr val="accent1">
                  <a:alpha val="0"/>
                </a:schemeClr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-47606" y="53510"/>
            <a:ext cx="403187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故事终有</a:t>
            </a:r>
            <a:r>
              <a:rPr lang="zh-CN" altLang="en-US" sz="4000" dirty="0" smtClean="0">
                <a:solidFill>
                  <a:schemeClr val="bg1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结局</a:t>
            </a:r>
            <a:endParaRPr lang="en-US" altLang="zh-CN" sz="4000" dirty="0" smtClean="0">
              <a:solidFill>
                <a:schemeClr val="bg1">
                  <a:lumMod val="60000"/>
                  <a:lumOff val="40000"/>
                </a:schemeClr>
              </a:solidFill>
              <a:latin typeface="+mj-ea"/>
              <a:ea typeface="+mj-ea"/>
            </a:endParaRPr>
          </a:p>
          <a:p>
            <a:r>
              <a:rPr lang="en-US" altLang="zh-CN" sz="4000" dirty="0">
                <a:solidFill>
                  <a:schemeClr val="bg1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zh-CN" sz="4000" dirty="0" smtClean="0">
                <a:solidFill>
                  <a:schemeClr val="bg1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    </a:t>
            </a:r>
            <a:r>
              <a:rPr lang="zh-CN" altLang="en-US" sz="4000" dirty="0" smtClean="0">
                <a:solidFill>
                  <a:schemeClr val="bg1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青春</a:t>
            </a:r>
            <a:r>
              <a:rPr lang="zh-CN" altLang="en-US" sz="4000" dirty="0">
                <a:solidFill>
                  <a:schemeClr val="bg1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不会</a:t>
            </a:r>
            <a:r>
              <a:rPr lang="zh-CN" altLang="en-US" sz="4000" dirty="0" smtClean="0">
                <a:solidFill>
                  <a:schemeClr val="bg1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散场</a:t>
            </a:r>
            <a:endParaRPr lang="zh-CN" altLang="en-US" sz="4000" dirty="0">
              <a:solidFill>
                <a:schemeClr val="bg1">
                  <a:lumMod val="60000"/>
                  <a:lumOff val="40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5159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0">
        <p14:flash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7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4.40771E-6 L -0.22865 -4.40771E-6 " pathEditMode="relative" rAng="0" ptsTypes="AA">
                                      <p:cBhvr>
                                        <p:cTn id="11" dur="107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41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8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9" presetClass="path" presetSubtype="0" repeatCount="2000" fill="hold" grpId="0" nodeType="withEffect">
                                  <p:stCondLst>
                                    <p:cond delay="1150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16" dur="3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4" presetClass="path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animMotion origin="layout" path="M -0.02482 -0.01047 L -0.08958 -0.27989 C -0.10399 -0.33692 -0.1184 -0.42259 -0.12882 -0.5124 C -0.14149 -0.61791 -0.14757 -0.70248 -0.14722 -0.76226 L -0.14809 -1.05014 " pathEditMode="relative" rAng="4765178" ptsTypes="FffFF">
                                      <p:cBhvr>
                                        <p:cTn id="18" dur="5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5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15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4" presetClass="path" presetSubtype="0" fill="hold" grpId="0" nodeType="withEffect">
                                  <p:stCondLst>
                                    <p:cond delay="13700"/>
                                  </p:stCondLst>
                                  <p:childTnLst>
                                    <p:animMotion origin="layout" path="M -3.61111E-6 1.15702E-6 L -0.06475 -0.26942 C -0.07934 -0.32645 -0.09357 -0.41212 -0.10416 -0.50193 C -0.11666 -0.60744 -0.12291 -0.69201 -0.12257 -0.75179 L -0.12326 -1.03912 " pathEditMode="relative" rAng="4765178" ptsTypes="FffFF">
                                      <p:cBhvr>
                                        <p:cTn id="23" dur="5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22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1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9" presetClass="path" presetSubtype="0" fill="hold" grpId="0" nodeType="withEffect">
                                  <p:stCondLst>
                                    <p:cond delay="144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28" dur="6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4" presetClass="path" presetSubtype="0" fill="hold" grpId="0" nodeType="withEffect">
                                  <p:stCondLst>
                                    <p:cond delay="11500"/>
                                  </p:stCondLst>
                                  <p:childTnLst>
                                    <p:animMotion origin="layout" path="M -4.72222E-6 -3.17881E-6 L -0.07187 -0.39404 C -0.08767 -0.47709 -0.10572 -0.60099 -0.12083 -0.73068 C -0.13888 -0.88245 -0.15034 -1.00358 -0.15434 -1.08802 L -0.17691 -1.49586 " pathEditMode="relative" rAng="4765178" ptsTypes="FffFF">
                                      <p:cBhvr>
                                        <p:cTn id="30" dur="58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03" y="-7431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1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4" presetClass="path" presetSubtype="0" fill="hold" grpId="0" nodeType="withEffect">
                                  <p:stCondLst>
                                    <p:cond delay="14200"/>
                                  </p:stCondLst>
                                  <p:childTnLst>
                                    <p:animMotion origin="layout" path="M -0.01528 0.00331 L -0.07708 -0.3361 C -0.09063 -0.40784 -0.1059 -0.51491 -0.1191 -0.62611 C -0.13438 -0.7569 -0.14445 -0.86121 -0.14809 -0.93378 L -0.16771 -1.2845 " pathEditMode="relative" rAng="4765178" ptsTypes="FffFF">
                                      <p:cBhvr>
                                        <p:cTn id="35" dur="5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28" y="-63962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17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59" presetClass="path" presetSubtype="0" fill="hold" grpId="0" nodeType="withEffect">
                                  <p:stCondLst>
                                    <p:cond delay="11500"/>
                                  </p:stCondLst>
                                  <p:childTnLst>
                                    <p:animMotion origin="layout" path="M -0.00017 -0.00083 C -0.03194 -0.06608 0.02414 -0.21366 0.12205 -0.3326 C 0.22309 -0.45485 0.32743 -0.5022 0.35903 -0.43695 C 0.39115 -0.37142 0.49514 -0.41823 0.59636 -0.54075 C 0.69462 -0.65942 0.75018 -0.80782 0.71893 -0.87362 " pathEditMode="relative" rAng="-2244986" ptsTypes="fffff">
                                      <p:cBhvr>
                                        <p:cTn id="40" dur="6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55" y="-43585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59" presetClass="path" presetSubtype="0" repeatCount="2000" fill="hold" grpId="0" nodeType="withEffect">
                                  <p:stCondLst>
                                    <p:cond delay="131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42" dur="3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59" presetClass="path" presetSubtype="0" repeatCount="200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44" dur="3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59" presetClass="path" presetSubtype="0" fill="hold" grpId="0" nodeType="withEffect">
                                  <p:stCondLst>
                                    <p:cond delay="132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46" dur="6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26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repeatCount="3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repeatCount="4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4825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4825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repeatCount="2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  <p:bldP spid="11" grpId="1" animBg="1"/>
      <p:bldP spid="12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20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 scaling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15719" y="-287833"/>
            <a:ext cx="6645276" cy="7231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9" name="TextBox 98"/>
          <p:cNvSpPr txBox="1"/>
          <p:nvPr/>
        </p:nvSpPr>
        <p:spPr>
          <a:xfrm>
            <a:off x="4068738" y="2840482"/>
            <a:ext cx="5937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/>
              <a:t>一</a:t>
            </a:r>
            <a:r>
              <a:rPr lang="en-US" altLang="zh-CN" sz="3600" b="1" dirty="0" smtClean="0"/>
              <a:t>.</a:t>
            </a:r>
            <a:r>
              <a:rPr lang="zh-CN" altLang="zh-CN" sz="3600" b="1" dirty="0" smtClean="0"/>
              <a:t>曾经</a:t>
            </a:r>
            <a:r>
              <a:rPr lang="zh-CN" altLang="zh-CN" sz="3600" b="1" dirty="0"/>
              <a:t>我对团队的理解</a:t>
            </a:r>
            <a:endParaRPr lang="zh-CN" altLang="en-US" sz="3600" spc="-300" dirty="0">
              <a:latin typeface="+mj-ea"/>
              <a:ea typeface="+mj-ea"/>
            </a:endParaRPr>
          </a:p>
        </p:txBody>
      </p:sp>
      <p:pic>
        <p:nvPicPr>
          <p:cNvPr id="3149" name="Picture 77" descr="F:\广告\原创设计\PPT\同学录同学会\背景\素材\电影开拍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286612">
            <a:off x="4982677" y="1626291"/>
            <a:ext cx="1201193" cy="1053697"/>
          </a:xfrm>
          <a:prstGeom prst="rect">
            <a:avLst/>
          </a:prstGeom>
          <a:noFill/>
          <a:effectLst>
            <a:outerShdw blurRad="177800" dist="12700" dir="21594000" sy="23000" kx="-1200000" algn="bl" rotWithShape="0">
              <a:prstClr val="black">
                <a:alpha val="38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椭圆 10"/>
          <p:cNvSpPr/>
          <p:nvPr/>
        </p:nvSpPr>
        <p:spPr>
          <a:xfrm>
            <a:off x="-733693" y="4794159"/>
            <a:ext cx="374066" cy="37406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94" y="5892401"/>
            <a:ext cx="293008" cy="29300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-1050589" y="2463246"/>
            <a:ext cx="460002" cy="46000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-681947" y="4453611"/>
            <a:ext cx="322320" cy="32232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-1148150" y="4364185"/>
            <a:ext cx="367037" cy="367037"/>
          </a:xfrm>
          <a:prstGeom prst="ellipse">
            <a:avLst/>
          </a:prstGeom>
          <a:solidFill>
            <a:schemeClr val="accent1">
              <a:alpha val="61000"/>
            </a:schemeClr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-1315270" y="4806556"/>
            <a:ext cx="508173" cy="50817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-935156" y="3467609"/>
            <a:ext cx="230001" cy="23000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963565" y="5272104"/>
            <a:ext cx="459743" cy="459743"/>
          </a:xfrm>
          <a:prstGeom prst="ellipse">
            <a:avLst/>
          </a:prstGeom>
          <a:solidFill>
            <a:schemeClr val="accent1">
              <a:alpha val="54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-968252" y="6008676"/>
            <a:ext cx="353465" cy="35346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-1237915" y="4137231"/>
            <a:ext cx="353465" cy="35346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067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0">
        <p14:honeycomb/>
      </p:transition>
    </mc:Choice>
    <mc:Fallback xmlns="">
      <p:transition spd="slow" advClick="0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" dur="10800"/>
                                            <p:tgtEl>
                                              <p:spTgt spid="102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" dur="1" fill="hold">
                                              <p:stCondLst>
                                                <p:cond delay="10799"/>
                                              </p:stCondLst>
                                            </p:cTn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grpId="0" nodeType="withEffect" p14:presetBounceEnd="40000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1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42" presetClass="entr" presetSubtype="0" fill="hold" nodeType="withEffect">
                                      <p:stCondLst>
                                        <p:cond delay="97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31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4" presetClass="path" presetSubtype="0" repeatCount="2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18" dur="6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44" presetClass="path" presetSubtype="0" fill="hold" grpId="0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20" dur="6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44" presetClass="path" presetSubtype="0" repeatCount="2000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Motion origin="layout" path="M 0.0007 -0.0044 L 0.33889 0.05231 C 0.41025 0.06278 0.5125 0.1005 0.61632 0.15253 C 0.73472 0.21228 0.82691 0.27258 0.88872 0.3293 L 1.18594 0.59306 " pathEditMode="relative" rAng="1058464" ptsTypes="FffFF">
                                          <p:cBhvr>
                                            <p:cTn id="22" dur="6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660" y="2290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44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174 0.01157 L 0.31458 -0.28658 C 0.38072 -0.35078 0.48472 -0.41995 0.59635 -0.47506 C 0.72361 -0.53844 0.82829 -0.57316 0.90572 -0.57977 L 1.27291 -0.62166 " pathEditMode="relative" rAng="-1039513" ptsTypes="FffFF">
                                          <p:cBhvr>
                                            <p:cTn id="24" dur="6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2031" y="-4031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44" presetClass="path" presetSubtype="0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26" dur="7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44" presetClass="path" presetSubtype="0" repeatCount="200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Motion origin="layout" path="M -5.55556E-7 4.62555E-6 L 0.29653 -0.22798 C 0.35868 -0.27754 0.45504 -0.32792 0.55695 -0.36702 C 0.67431 -0.41162 0.7691 -0.43365 0.83889 -0.43448 L 1.16892 -0.44521 " pathEditMode="relative" rAng="-808795" ptsTypes="FffFF">
                                          <p:cBhvr>
                                            <p:cTn id="28" dur="6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7326" y="-295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44" presetClass="path" presetSubtype="0" fill="hold" grpId="0" nodeType="withEffect">
                                      <p:stCondLst>
                                        <p:cond delay="116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0" dur="51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44" presetClass="path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Motion origin="layout" path="M 1.94444E-6 -2.07048E-6 L 0.32239 -0.17208 C 0.38993 -0.20952 0.49288 -0.24284 0.60087 -0.26376 C 0.72396 -0.28799 0.82378 -0.29405 0.89479 -0.28331 L 1.23437 -0.23954 " pathEditMode="relative" rAng="-418723" ptsTypes="FffFF">
                                          <p:cBhvr>
                                            <p:cTn id="32" dur="6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146" y="-192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" presetID="44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4" dur="101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44" presetClass="path" presetSubtype="0" fill="hold" grpId="0" nodeType="withEffect">
                                      <p:stCondLst>
                                        <p:cond delay="101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6" dur="74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9" grpId="0"/>
          <p:bldP spid="11" grpId="0" animBg="1"/>
          <p:bldP spid="12" grpId="0" animBg="1"/>
          <p:bldP spid="13" grpId="0" animBg="1"/>
          <p:bldP spid="14" grpId="0" animBg="1"/>
          <p:bldP spid="16" grpId="0" animBg="1"/>
          <p:bldP spid="17" grpId="0" animBg="1"/>
          <p:bldP spid="20" grpId="0" animBg="1"/>
          <p:bldP spid="21" grpId="0" animBg="1"/>
          <p:bldP spid="22" grpId="0" animBg="1"/>
          <p:bldP spid="1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" dur="10800"/>
                                            <p:tgtEl>
                                              <p:spTgt spid="102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" dur="1" fill="hold">
                                              <p:stCondLst>
                                                <p:cond delay="10799"/>
                                              </p:stCondLst>
                                            </p:cTn>
                                            <p:tgtEl>
                                              <p:spTgt spid="10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42" presetClass="entr" presetSubtype="0" fill="hold" nodeType="withEffect">
                                      <p:stCondLst>
                                        <p:cond delay="97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31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31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4" presetClass="path" presetSubtype="0" repeatCount="2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18" dur="6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44" presetClass="path" presetSubtype="0" fill="hold" grpId="0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20" dur="6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44" presetClass="path" presetSubtype="0" repeatCount="2000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Motion origin="layout" path="M 0.0007 -0.0044 L 0.33889 0.05231 C 0.41025 0.06278 0.5125 0.1005 0.61632 0.15253 C 0.73472 0.21228 0.82691 0.27258 0.88872 0.3293 L 1.18594 0.59306 " pathEditMode="relative" rAng="1058464" ptsTypes="FffFF">
                                          <p:cBhvr>
                                            <p:cTn id="22" dur="6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660" y="2290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44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174 0.01157 L 0.31458 -0.28658 C 0.38072 -0.35078 0.48472 -0.41995 0.59635 -0.47506 C 0.72361 -0.53844 0.82829 -0.57316 0.90572 -0.57977 L 1.27291 -0.62166 " pathEditMode="relative" rAng="-1039513" ptsTypes="FffFF">
                                          <p:cBhvr>
                                            <p:cTn id="24" dur="6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2031" y="-4031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44" presetClass="path" presetSubtype="0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    <p:cBhvr>
                                            <p:cTn id="26" dur="7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139" y="-75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44" presetClass="path" presetSubtype="0" repeatCount="200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Motion origin="layout" path="M -5.55556E-7 4.62555E-6 L 0.29653 -0.22798 C 0.35868 -0.27754 0.45504 -0.32792 0.55695 -0.36702 C 0.67431 -0.41162 0.7691 -0.43365 0.83889 -0.43448 L 1.16892 -0.44521 " pathEditMode="relative" rAng="-808795" ptsTypes="FffFF">
                                          <p:cBhvr>
                                            <p:cTn id="28" dur="6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7326" y="-295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44" presetClass="path" presetSubtype="0" fill="hold" grpId="0" nodeType="withEffect">
                                      <p:stCondLst>
                                        <p:cond delay="116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0" dur="51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44" presetClass="path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Motion origin="layout" path="M 1.94444E-6 -2.07048E-6 L 0.32239 -0.17208 C 0.38993 -0.20952 0.49288 -0.24284 0.60087 -0.26376 C 0.72396 -0.28799 0.82378 -0.29405 0.89479 -0.28331 L 1.23437 -0.23954 " pathEditMode="relative" rAng="-418723" ptsTypes="FffFF">
                                          <p:cBhvr>
                                            <p:cTn id="32" dur="6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146" y="-192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" presetID="44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4" dur="101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44" presetClass="path" presetSubtype="0" fill="hold" grpId="0" nodeType="withEffect">
                                      <p:stCondLst>
                                        <p:cond delay="10100"/>
                                      </p:stCondLst>
                                      <p:childTnLst>
    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    <p:cBhvr>
                                            <p:cTn id="36" dur="74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1076" y="-3185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9" grpId="0"/>
          <p:bldP spid="11" grpId="0" animBg="1"/>
          <p:bldP spid="12" grpId="0" animBg="1"/>
          <p:bldP spid="13" grpId="0" animBg="1"/>
          <p:bldP spid="14" grpId="0" animBg="1"/>
          <p:bldP spid="16" grpId="0" animBg="1"/>
          <p:bldP spid="17" grpId="0" animBg="1"/>
          <p:bldP spid="20" grpId="0" animBg="1"/>
          <p:bldP spid="21" grpId="0" animBg="1"/>
          <p:bldP spid="22" grpId="0" animBg="1"/>
          <p:bldP spid="18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直接连接符 31"/>
          <p:cNvCxnSpPr/>
          <p:nvPr/>
        </p:nvCxnSpPr>
        <p:spPr>
          <a:xfrm>
            <a:off x="-2303970" y="-62671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-1739107" y="4524154"/>
            <a:ext cx="926675" cy="926675"/>
          </a:xfrm>
          <a:prstGeom prst="ellipse">
            <a:avLst/>
          </a:prstGeom>
          <a:solidFill>
            <a:schemeClr val="tx2">
              <a:alpha val="15000"/>
            </a:schemeClr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-985628" y="5250430"/>
            <a:ext cx="586016" cy="586016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-1355091" y="3057446"/>
            <a:ext cx="590790" cy="590790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-1521663" y="3780063"/>
            <a:ext cx="923934" cy="923934"/>
          </a:xfrm>
          <a:prstGeom prst="ellipse">
            <a:avLst/>
          </a:prstGeom>
          <a:solidFill>
            <a:schemeClr val="tx2">
              <a:alpha val="45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-883618" y="2767035"/>
            <a:ext cx="586016" cy="586016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-1155958" y="2368808"/>
            <a:ext cx="926675" cy="926675"/>
          </a:xfrm>
          <a:prstGeom prst="ellipse">
            <a:avLst/>
          </a:prstGeom>
          <a:solidFill>
            <a:schemeClr val="tx2">
              <a:alpha val="2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-844697" y="4172816"/>
            <a:ext cx="508173" cy="508173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-1293111" y="4313964"/>
            <a:ext cx="353465" cy="353465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-985628" y="-359841"/>
            <a:ext cx="0" cy="360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248758" y="144215"/>
            <a:ext cx="47885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3600" b="1" dirty="0"/>
              <a:t>执行与服从，一往无前 </a:t>
            </a:r>
            <a:endParaRPr lang="zh-CN" altLang="en-US" sz="3600" b="1" spc="300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589" y="3409268"/>
            <a:ext cx="2785264" cy="166044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17614">
            <a:off x="1120199" y="1368648"/>
            <a:ext cx="3684051" cy="207125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801" y="1727199"/>
            <a:ext cx="3635188" cy="2155450"/>
          </a:xfrm>
          <a:prstGeom prst="rect">
            <a:avLst/>
          </a:prstGeom>
        </p:spPr>
      </p:pic>
      <p:pic>
        <p:nvPicPr>
          <p:cNvPr id="1029" name="Picture 5" descr="\\Art-cq\设计ppt资源\同学录同学会\背景\素材\枫叶1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538183">
            <a:off x="602763" y="822154"/>
            <a:ext cx="1221473" cy="119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3479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 advClick="0" advTm="0">
        <p14:glitter dir="d" pattern="hexagon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Rot by="21600000">
                                      <p:cBhvr>
                                        <p:cTn id="10" dur="3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9" presetClass="exit" presetSubtype="0" accel="10000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1500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1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16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4" presetClass="path" presetSubtype="0" repeatCount="2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animMotion origin="layout" path="M 0.00173 -0.00247 L 0.32396 -0.11404 C 0.39166 -0.13939 0.49288 -0.15316 0.59791 -0.15316 C 0.7184 -0.15316 0.81423 -0.13939 0.88194 -0.11404 L 1.20451 -0.00247 " pathEditMode="relative" rAng="0" ptsTypes="FffFF">
                                      <p:cBhvr>
                                        <p:cTn id="23" dur="6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39" y="-754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4" presetClass="pat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<p:cBhvr>
                                        <p:cTn id="25" dur="6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6" y="-3185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4" presetClass="path" presetSubtype="0" repeatCount="2000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animMotion origin="layout" path="M 0.0007 -0.0044 L 0.33889 0.05231 C 0.41025 0.06278 0.5125 0.1005 0.61632 0.15253 C 0.73472 0.21228 0.82691 0.27258 0.88872 0.3293 L 1.18594 0.59306 " pathEditMode="relative" rAng="1058464" ptsTypes="FffFF">
                                      <p:cBhvr>
                                        <p:cTn id="27" dur="6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660" y="22907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4" presetClass="path" presetSubtype="0" repeatCount="2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3.88889E-6 3.25991E-6 L 0.31632 -0.29764 C 0.38247 -0.36206 0.48664 -0.43117 0.59809 -0.48624 C 0.72552 -0.54956 0.83021 -0.58425 0.90764 -0.59086 L 1.275 -0.63271 " pathEditMode="relative" rAng="-1039513" ptsTypes="FffFF">
                                      <p:cBhvr>
                                        <p:cTn id="29" dur="6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049" y="-40281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4" presetClass="path" presetSubtype="0" repeatCount="200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animMotion origin="layout" path="M 4.72222E-6 2.02643E-6 L 0.32829 0.16354 C 0.39739 0.19769 0.49982 0.2533 0.60538 0.3136 C 0.72673 0.38271 0.82274 0.43998 0.88958 0.48375 L 1.20937 0.68887 " pathEditMode="relative" rAng="1185785" ptsTypes="FffFF">
                                      <p:cBhvr>
                                        <p:cTn id="31" dur="6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781" y="3306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<p:cBhvr>
                                        <p:cTn id="33" dur="7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39" y="-7544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4" presetClass="path" presetSubtype="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animMotion origin="layout" path="M -5.55556E-7 4.62555E-6 L 0.29653 -0.22798 C 0.35868 -0.27754 0.45504 -0.32792 0.55695 -0.36702 C 0.67431 -0.41162 0.7691 -0.43365 0.83889 -0.43448 L 1.16892 -0.44521 " pathEditMode="relative" rAng="-808795" ptsTypes="FffFF">
                                      <p:cBhvr>
                                        <p:cTn id="35" dur="6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326" y="-29598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4" presetClass="path" presetSubtype="0" repeatCount="2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<p:cBhvr>
                                        <p:cTn id="37" dur="5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6" y="-3185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19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2" grpId="0" animBg="1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直接连接符 31"/>
          <p:cNvCxnSpPr/>
          <p:nvPr/>
        </p:nvCxnSpPr>
        <p:spPr>
          <a:xfrm>
            <a:off x="-2303970" y="-62671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-1739107" y="4524154"/>
            <a:ext cx="926675" cy="926675"/>
          </a:xfrm>
          <a:prstGeom prst="ellipse">
            <a:avLst/>
          </a:prstGeom>
          <a:solidFill>
            <a:schemeClr val="tx2">
              <a:alpha val="15000"/>
            </a:schemeClr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-985628" y="5250430"/>
            <a:ext cx="586016" cy="586016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-1355091" y="3057446"/>
            <a:ext cx="590790" cy="590790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-1521663" y="3780063"/>
            <a:ext cx="923934" cy="923934"/>
          </a:xfrm>
          <a:prstGeom prst="ellipse">
            <a:avLst/>
          </a:prstGeom>
          <a:solidFill>
            <a:schemeClr val="tx2">
              <a:alpha val="45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-883618" y="2767035"/>
            <a:ext cx="586016" cy="586016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-1155958" y="2368808"/>
            <a:ext cx="926675" cy="926675"/>
          </a:xfrm>
          <a:prstGeom prst="ellipse">
            <a:avLst/>
          </a:prstGeom>
          <a:solidFill>
            <a:schemeClr val="tx2">
              <a:alpha val="25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-844697" y="4172816"/>
            <a:ext cx="508173" cy="508173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-1293111" y="4313964"/>
            <a:ext cx="353465" cy="353465"/>
          </a:xfrm>
          <a:prstGeom prst="ellipse">
            <a:avLst/>
          </a:prstGeom>
          <a:solidFill>
            <a:schemeClr val="tx2">
              <a:alpha val="31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-985628" y="-359841"/>
            <a:ext cx="0" cy="360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600686" y="299700"/>
            <a:ext cx="5220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3600" b="1" dirty="0"/>
              <a:t>三个和尚没水喝</a:t>
            </a:r>
            <a:endParaRPr lang="zh-CN" altLang="en-US" sz="3600" b="1" spc="300" dirty="0">
              <a:latin typeface="+mn-ea"/>
            </a:endParaRPr>
          </a:p>
        </p:txBody>
      </p:sp>
      <p:pic>
        <p:nvPicPr>
          <p:cNvPr id="1029" name="Picture 5" descr="\\Art-cq\设计ppt资源\同学录同学会\背景\素材\枫叶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538183">
            <a:off x="446233" y="535626"/>
            <a:ext cx="1221473" cy="119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6" y="1696164"/>
            <a:ext cx="9017584" cy="226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47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 advClick="0" advTm="0">
        <p14:glitter dir="d" pattern="hexagon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Rot by="21600000">
                                      <p:cBhvr>
                                        <p:cTn id="10" dur="3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9" presetClass="exit" presetSubtype="0" accel="100000" fill="hold" nodeType="withEffect">
                                  <p:stCondLst>
                                    <p:cond delay="1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1500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1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16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4" presetClass="path" presetSubtype="0" repeatCount="2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animMotion origin="layout" path="M 0.00173 -0.00247 L 0.32396 -0.11404 C 0.39166 -0.13939 0.49288 -0.15316 0.59791 -0.15316 C 0.7184 -0.15316 0.81423 -0.13939 0.88194 -0.11404 L 1.20451 -0.00247 " pathEditMode="relative" rAng="0" ptsTypes="FffFF">
                                      <p:cBhvr>
                                        <p:cTn id="23" dur="6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39" y="-754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4" presetClass="pat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<p:cBhvr>
                                        <p:cTn id="25" dur="6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6" y="-3185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4" presetClass="path" presetSubtype="0" repeatCount="2000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animMotion origin="layout" path="M 0.0007 -0.0044 L 0.33889 0.05231 C 0.41025 0.06278 0.5125 0.1005 0.61632 0.15253 C 0.73472 0.21228 0.82691 0.27258 0.88872 0.3293 L 1.18594 0.59306 " pathEditMode="relative" rAng="1058464" ptsTypes="FffFF">
                                      <p:cBhvr>
                                        <p:cTn id="27" dur="6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660" y="22907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4" presetClass="path" presetSubtype="0" repeatCount="2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3.88889E-6 3.25991E-6 L 0.31632 -0.29764 C 0.38247 -0.36206 0.48664 -0.43117 0.59809 -0.48624 C 0.72552 -0.54956 0.83021 -0.58425 0.90764 -0.59086 L 1.275 -0.63271 " pathEditMode="relative" rAng="-1039513" ptsTypes="FffFF">
                                      <p:cBhvr>
                                        <p:cTn id="29" dur="6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049" y="-40281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4" presetClass="path" presetSubtype="0" repeatCount="200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animMotion origin="layout" path="M 4.72222E-6 2.02643E-6 L 0.32829 0.16354 C 0.39739 0.19769 0.49982 0.2533 0.60538 0.3136 C 0.72673 0.38271 0.82274 0.43998 0.88958 0.48375 L 1.20937 0.68887 " pathEditMode="relative" rAng="1185785" ptsTypes="FffFF">
                                      <p:cBhvr>
                                        <p:cTn id="31" dur="6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781" y="3306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4.93392E-6 L 0.32222 -0.11151 C 0.38993 -0.13684 0.49114 -0.15061 0.59618 -0.15061 C 0.71666 -0.15061 0.8125 -0.13684 0.88021 -0.11151 L 1.20278 4.93392E-6 " pathEditMode="relative" rAng="0" ptsTypes="FffFF">
                                      <p:cBhvr>
                                        <p:cTn id="33" dur="7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39" y="-7544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4" presetClass="path" presetSubtype="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animMotion origin="layout" path="M -5.55556E-7 4.62555E-6 L 0.29653 -0.22798 C 0.35868 -0.27754 0.45504 -0.32792 0.55695 -0.36702 C 0.67431 -0.41162 0.7691 -0.43365 0.83889 -0.43448 L 1.16892 -0.44521 " pathEditMode="relative" rAng="-808795" ptsTypes="FffFF">
                                      <p:cBhvr>
                                        <p:cTn id="35" dur="6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326" y="-29598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4" presetClass="path" presetSubtype="0" repeatCount="2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-1.94444E-6 7.48899E-7 L 0.32465 -0.18447 C 0.39254 -0.22302 0.49549 -0.27698 0.60261 -0.33012 C 0.72535 -0.39097 0.82379 -0.43695 0.89375 -0.46614 L 1.22709 -0.60876 " pathEditMode="relative" rAng="-1039513" ptsTypes="FffFF">
                                      <p:cBhvr>
                                        <p:cTn id="37" dur="5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6" y="-3185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19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2" grpId="0" animBg="1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80412" y="828291"/>
            <a:ext cx="74418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1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</a:t>
            </a: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2016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年</a:t>
            </a: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9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月安吉封闭式培训</a:t>
            </a:r>
            <a:endParaRPr lang="en-US" altLang="zh-CN" sz="28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2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接班人培训计划</a:t>
            </a:r>
            <a:endParaRPr lang="zh-CN" altLang="en-US" sz="2800" dirty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187913" y="6132690"/>
            <a:ext cx="792808" cy="79280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473643" y="6015045"/>
            <a:ext cx="679771" cy="679771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8317210" y="6008623"/>
            <a:ext cx="902010" cy="90201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452648" y="6008556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296430" y="6275283"/>
            <a:ext cx="655922" cy="655922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611419" y="6275283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5400238" y="6264774"/>
            <a:ext cx="719220" cy="71922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1475878" y="5670801"/>
            <a:ext cx="839068" cy="83906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5965668" y="6236487"/>
            <a:ext cx="656657" cy="656657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-419534" y="6125445"/>
            <a:ext cx="743856" cy="743856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96" y="3504840"/>
            <a:ext cx="2430000" cy="18225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325" y="3504840"/>
            <a:ext cx="2399999" cy="180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214" y="3517555"/>
            <a:ext cx="24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49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erris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3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9" presetClass="pat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10" dur="3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4" presetClass="pat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482 -0.01047 L -0.08958 -0.27989 C -0.10399 -0.33692 -0.1184 -0.42259 -0.12882 -0.5124 C -0.14149 -0.61791 -0.14757 -0.70248 -0.14722 -0.76226 L -0.14809 -1.05014 " pathEditMode="relative" rAng="4765178" ptsTypes="FffFF">
                                      <p:cBhvr>
                                        <p:cTn id="12" dur="5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4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4" presetClass="path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3.61111E-6 1.15702E-6 L -0.06475 -0.26942 C -0.07934 -0.32645 -0.09357 -0.41212 -0.10416 -0.50193 C -0.11666 -0.60744 -0.12291 -0.69201 -0.12257 -0.75179 L -0.12326 -1.03912 " pathEditMode="relative" rAng="4765178" ptsTypes="FffFF">
                                      <p:cBhvr>
                                        <p:cTn id="17" dur="5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2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9" presetClass="path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22" dur="6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17881E-6 L -0.07187 -0.39404 C -0.08767 -0.47709 -0.10572 -0.60099 -0.12083 -0.73068 C -0.13888 -0.88245 -0.15034 -1.00358 -0.15434 -1.08802 L -0.17691 -1.49586 " pathEditMode="relative" rAng="4765178" ptsTypes="FffFF">
                                      <p:cBhvr>
                                        <p:cTn id="24" dur="5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03" y="-7431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4" presetClass="path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-0.01528 0.00331 L -0.07708 -0.3361 C -0.09063 -0.40784 -0.1059 -0.51491 -0.1191 -0.62611 C -0.13438 -0.7569 -0.14445 -0.86121 -0.14809 -0.93378 L -0.16771 -1.2845 " pathEditMode="relative" rAng="4765178" ptsTypes="FffFF">
                                      <p:cBhvr>
                                        <p:cTn id="29" dur="5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28" y="-6396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9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083 C -0.03194 -0.06608 0.02414 -0.21366 0.12205 -0.3326 C 0.22309 -0.45485 0.32743 -0.5022 0.35903 -0.43695 C 0.39115 -0.37142 0.49514 -0.41823 0.59636 -0.54075 C 0.69462 -0.65942 0.75018 -0.80782 0.71893 -0.87362 " pathEditMode="relative" rAng="-2244986" ptsTypes="fffff">
                                      <p:cBhvr>
                                        <p:cTn id="34" dur="6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55" y="-4358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59" presetClass="path" presetSubtype="0" repeatCount="2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36" dur="31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59" presetClass="path" presetSubtype="0" repeatCount="2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38" dur="3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9" presetClass="path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40" dur="6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 animBg="1"/>
      <p:bldP spid="17" grpId="1" animBg="1"/>
      <p:bldP spid="11" grpId="0" animBg="1"/>
      <p:bldP spid="12" grpId="0" animBg="1"/>
      <p:bldP spid="12" grpId="1" animBg="1"/>
      <p:bldP spid="13" grpId="0" animBg="1"/>
      <p:bldP spid="13" grpId="1" animBg="1"/>
      <p:bldP spid="16" grpId="0" animBg="1"/>
      <p:bldP spid="18" grpId="0" animBg="1"/>
      <p:bldP spid="18" grpId="1" animBg="1"/>
      <p:bldP spid="20" grpId="0" animBg="1"/>
      <p:bldP spid="21" grpId="0" animBg="1"/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80414" y="1368351"/>
            <a:ext cx="744182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1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时间管理</a:t>
            </a:r>
            <a:endParaRPr lang="en-US" altLang="zh-CN" sz="28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2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大数据与化纤邦</a:t>
            </a:r>
            <a:endParaRPr lang="en-US" altLang="zh-CN" sz="28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3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五年后的化纤邦</a:t>
            </a:r>
            <a:endParaRPr lang="en-US" altLang="zh-CN" sz="28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4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辩论赛</a:t>
            </a: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: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物质奖励还是精神奖励</a:t>
            </a:r>
            <a:endParaRPr lang="en-US" altLang="zh-CN" sz="28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5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创业公司如何提升员工士气</a:t>
            </a:r>
            <a:endParaRPr lang="zh-CN" altLang="en-US" sz="2800" dirty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26479" y="444441"/>
            <a:ext cx="5287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spc="-300" dirty="0" smtClean="0">
                <a:solidFill>
                  <a:schemeClr val="accent1"/>
                </a:solidFill>
                <a:effectLst>
                  <a:outerShdw blurRad="50800" dist="63500" dir="5400000" algn="t" rotWithShape="0">
                    <a:schemeClr val="tx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rPr>
              <a:t>二</a:t>
            </a:r>
            <a:r>
              <a:rPr lang="en-US" altLang="zh-CN" sz="4000" spc="-300" dirty="0" smtClean="0">
                <a:solidFill>
                  <a:schemeClr val="accent1"/>
                </a:solidFill>
                <a:effectLst>
                  <a:outerShdw blurRad="50800" dist="63500" dir="5400000" algn="t" rotWithShape="0">
                    <a:schemeClr val="tx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rPr>
              <a:t>.</a:t>
            </a:r>
            <a:r>
              <a:rPr lang="zh-CN" altLang="en-US" sz="4000" spc="-300" dirty="0" smtClean="0">
                <a:solidFill>
                  <a:schemeClr val="accent1"/>
                </a:solidFill>
                <a:effectLst>
                  <a:outerShdw blurRad="50800" dist="63500" dir="5400000" algn="t" rotWithShape="0">
                    <a:schemeClr val="tx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rPr>
              <a:t>接班人计划系列活动</a:t>
            </a:r>
            <a:endParaRPr lang="zh-CN" altLang="en-US" sz="4000" spc="-300" dirty="0">
              <a:solidFill>
                <a:schemeClr val="accent1"/>
              </a:solidFill>
              <a:effectLst>
                <a:outerShdw blurRad="50800" dist="63500" dir="5400000" algn="t" rotWithShape="0">
                  <a:schemeClr val="tx1">
                    <a:lumMod val="50000"/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187913" y="6132690"/>
            <a:ext cx="792808" cy="79280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473643" y="6015045"/>
            <a:ext cx="679771" cy="679771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8317210" y="6008623"/>
            <a:ext cx="902010" cy="90201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452648" y="6008556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296430" y="6275283"/>
            <a:ext cx="655922" cy="655922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611419" y="6275283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5400238" y="6264774"/>
            <a:ext cx="719220" cy="71922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1475878" y="5670801"/>
            <a:ext cx="839068" cy="83906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5965668" y="6236487"/>
            <a:ext cx="656657" cy="656657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-419534" y="6125445"/>
            <a:ext cx="743856" cy="743856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998" y="298483"/>
            <a:ext cx="2208498" cy="294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2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erris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3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9" presetClass="pat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10" dur="3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4" presetClass="pat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482 -0.01047 L -0.08958 -0.27989 C -0.10399 -0.33692 -0.1184 -0.42259 -0.12882 -0.5124 C -0.14149 -0.61791 -0.14757 -0.70248 -0.14722 -0.76226 L -0.14809 -1.05014 " pathEditMode="relative" rAng="4765178" ptsTypes="FffFF">
                                      <p:cBhvr>
                                        <p:cTn id="12" dur="5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4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4" presetClass="path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3.61111E-6 1.15702E-6 L -0.06475 -0.26942 C -0.07934 -0.32645 -0.09357 -0.41212 -0.10416 -0.50193 C -0.11666 -0.60744 -0.12291 -0.69201 -0.12257 -0.75179 L -0.12326 -1.03912 " pathEditMode="relative" rAng="4765178" ptsTypes="FffFF">
                                      <p:cBhvr>
                                        <p:cTn id="17" dur="5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2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9" presetClass="path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22" dur="6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17881E-6 L -0.07187 -0.39404 C -0.08767 -0.47709 -0.10572 -0.60099 -0.12083 -0.73068 C -0.13888 -0.88245 -0.15034 -1.00358 -0.15434 -1.08802 L -0.17691 -1.49586 " pathEditMode="relative" rAng="4765178" ptsTypes="FffFF">
                                      <p:cBhvr>
                                        <p:cTn id="24" dur="5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03" y="-7431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4" presetClass="path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-0.01528 0.00331 L -0.07708 -0.3361 C -0.09063 -0.40784 -0.1059 -0.51491 -0.1191 -0.62611 C -0.13438 -0.7569 -0.14445 -0.86121 -0.14809 -0.93378 L -0.16771 -1.2845 " pathEditMode="relative" rAng="4765178" ptsTypes="FffFF">
                                      <p:cBhvr>
                                        <p:cTn id="29" dur="5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28" y="-6396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9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083 C -0.03194 -0.06608 0.02414 -0.21366 0.12205 -0.3326 C 0.22309 -0.45485 0.32743 -0.5022 0.35903 -0.43695 C 0.39115 -0.37142 0.49514 -0.41823 0.59636 -0.54075 C 0.69462 -0.65942 0.75018 -0.80782 0.71893 -0.87362 " pathEditMode="relative" rAng="-2244986" ptsTypes="fffff">
                                      <p:cBhvr>
                                        <p:cTn id="34" dur="6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55" y="-4358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59" presetClass="path" presetSubtype="0" repeatCount="2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36" dur="31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59" presetClass="path" presetSubtype="0" repeatCount="2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38" dur="3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9" presetClass="path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40" dur="6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56" presetClass="entr" presetSubtype="0" fill="hold" grpId="0" nodeType="withEffect">
                                  <p:stCondLst>
                                    <p:cond delay="2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7" grpId="0"/>
      <p:bldP spid="17" grpId="0" animBg="1"/>
      <p:bldP spid="17" grpId="1" animBg="1"/>
      <p:bldP spid="11" grpId="0" animBg="1"/>
      <p:bldP spid="12" grpId="0" animBg="1"/>
      <p:bldP spid="12" grpId="1" animBg="1"/>
      <p:bldP spid="13" grpId="0" animBg="1"/>
      <p:bldP spid="13" grpId="1" animBg="1"/>
      <p:bldP spid="16" grpId="0" animBg="1"/>
      <p:bldP spid="18" grpId="0" animBg="1"/>
      <p:bldP spid="18" grpId="1" animBg="1"/>
      <p:bldP spid="20" grpId="0" animBg="1"/>
      <p:bldP spid="21" grpId="0" animBg="1"/>
      <p:bldP spid="23" grpId="0" animBg="1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31736" y="1770815"/>
            <a:ext cx="7441823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1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接班人任务之时间管理</a:t>
            </a:r>
            <a:endParaRPr lang="en-US" altLang="zh-CN" sz="28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r>
              <a:rPr lang="en-US" altLang="zh-CN" sz="2600" dirty="0" smtClean="0">
                <a:solidFill>
                  <a:srgbClr val="FFFFFF"/>
                </a:solidFill>
              </a:rPr>
              <a:t>(1)</a:t>
            </a:r>
            <a:r>
              <a:rPr lang="zh-CN" altLang="zh-CN" sz="2600" dirty="0" smtClean="0">
                <a:solidFill>
                  <a:srgbClr val="FFFFFF"/>
                </a:solidFill>
              </a:rPr>
              <a:t>国庆期间</a:t>
            </a:r>
            <a:r>
              <a:rPr lang="zh-CN" altLang="zh-CN" sz="2600" dirty="0">
                <a:solidFill>
                  <a:srgbClr val="FFFFFF"/>
                </a:solidFill>
              </a:rPr>
              <a:t>，团队磨合，分摊任务</a:t>
            </a:r>
          </a:p>
          <a:p>
            <a:r>
              <a:rPr lang="en-US" altLang="zh-CN" sz="2600" dirty="0" smtClean="0">
                <a:solidFill>
                  <a:srgbClr val="FFFFFF"/>
                </a:solidFill>
              </a:rPr>
              <a:t>(2)</a:t>
            </a:r>
            <a:r>
              <a:rPr lang="zh-CN" altLang="zh-CN" sz="2600" dirty="0" smtClean="0">
                <a:solidFill>
                  <a:srgbClr val="FFFFFF"/>
                </a:solidFill>
              </a:rPr>
              <a:t>线</a:t>
            </a:r>
            <a:r>
              <a:rPr lang="zh-CN" altLang="zh-CN" sz="2600" dirty="0">
                <a:solidFill>
                  <a:srgbClr val="FFFFFF"/>
                </a:solidFill>
              </a:rPr>
              <a:t>上沟通为主，创新穿越</a:t>
            </a:r>
            <a:r>
              <a:rPr lang="zh-CN" altLang="zh-CN" sz="2600" dirty="0" smtClean="0">
                <a:solidFill>
                  <a:srgbClr val="FFFFFF"/>
                </a:solidFill>
              </a:rPr>
              <a:t>剧</a:t>
            </a:r>
            <a:endParaRPr lang="en-US" altLang="zh-CN" sz="2600" dirty="0" smtClean="0">
              <a:solidFill>
                <a:srgbClr val="FFFFFF"/>
              </a:solidFill>
            </a:endParaRPr>
          </a:p>
          <a:p>
            <a:r>
              <a:rPr lang="en-US" altLang="zh-CN" sz="2600" dirty="0" smtClean="0">
                <a:solidFill>
                  <a:srgbClr val="FFFFFF"/>
                </a:solidFill>
              </a:rPr>
              <a:t>(3)</a:t>
            </a:r>
            <a:r>
              <a:rPr lang="zh-CN" altLang="en-US" sz="2600" dirty="0" smtClean="0">
                <a:solidFill>
                  <a:srgbClr val="FFFFFF"/>
                </a:solidFill>
              </a:rPr>
              <a:t>优点</a:t>
            </a:r>
            <a:r>
              <a:rPr lang="en-US" altLang="zh-CN" sz="2600" dirty="0" smtClean="0">
                <a:solidFill>
                  <a:srgbClr val="FFFFFF"/>
                </a:solidFill>
              </a:rPr>
              <a:t>:</a:t>
            </a:r>
            <a:r>
              <a:rPr lang="zh-CN" altLang="zh-CN" sz="2600" dirty="0" smtClean="0">
                <a:solidFill>
                  <a:srgbClr val="FFFFFF"/>
                </a:solidFill>
              </a:rPr>
              <a:t>形式创新</a:t>
            </a:r>
            <a:endParaRPr lang="zh-CN" altLang="zh-CN" sz="2600" dirty="0">
              <a:solidFill>
                <a:srgbClr val="FFFFFF"/>
              </a:solidFill>
            </a:endParaRPr>
          </a:p>
          <a:p>
            <a:r>
              <a:rPr lang="en-US" altLang="zh-CN" sz="2600" dirty="0" smtClean="0">
                <a:solidFill>
                  <a:srgbClr val="FFFFFF"/>
                </a:solidFill>
              </a:rPr>
              <a:t>(4)</a:t>
            </a:r>
            <a:r>
              <a:rPr lang="zh-CN" altLang="zh-CN" sz="2600" dirty="0" smtClean="0">
                <a:solidFill>
                  <a:srgbClr val="FFFFFF"/>
                </a:solidFill>
              </a:rPr>
              <a:t>不足</a:t>
            </a:r>
            <a:r>
              <a:rPr lang="zh-CN" altLang="zh-CN" sz="2600" dirty="0">
                <a:solidFill>
                  <a:srgbClr val="FFFFFF"/>
                </a:solidFill>
              </a:rPr>
              <a:t>之处</a:t>
            </a:r>
            <a:r>
              <a:rPr lang="zh-CN" altLang="zh-CN" sz="2600" dirty="0" smtClean="0">
                <a:solidFill>
                  <a:srgbClr val="FFFFFF"/>
                </a:solidFill>
              </a:rPr>
              <a:t>：素材</a:t>
            </a:r>
            <a:r>
              <a:rPr lang="zh-CN" altLang="zh-CN" sz="2600" dirty="0">
                <a:solidFill>
                  <a:srgbClr val="FFFFFF"/>
                </a:solidFill>
              </a:rPr>
              <a:t>收集方面花费心思较</a:t>
            </a:r>
            <a:r>
              <a:rPr lang="zh-CN" altLang="zh-CN" sz="2600" dirty="0" smtClean="0">
                <a:solidFill>
                  <a:srgbClr val="FFFFFF"/>
                </a:solidFill>
              </a:rPr>
              <a:t>少</a:t>
            </a:r>
            <a:endParaRPr lang="zh-CN" altLang="zh-CN" sz="2600" dirty="0">
              <a:solidFill>
                <a:srgbClr val="FFFFFF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187913" y="6132690"/>
            <a:ext cx="792808" cy="79280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473643" y="6015045"/>
            <a:ext cx="679771" cy="679771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8317210" y="6008623"/>
            <a:ext cx="902010" cy="90201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452648" y="6008556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296430" y="6275283"/>
            <a:ext cx="655922" cy="655922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611419" y="6275283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5400238" y="6264774"/>
            <a:ext cx="719220" cy="71922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1475878" y="5670801"/>
            <a:ext cx="839068" cy="83906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5965668" y="6236487"/>
            <a:ext cx="656657" cy="656657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-419534" y="6125445"/>
            <a:ext cx="743856" cy="743856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998" y="298483"/>
            <a:ext cx="2208498" cy="294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64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erris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3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9" presetClass="pat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10" dur="3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4" presetClass="pat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482 -0.01047 L -0.08958 -0.27989 C -0.10399 -0.33692 -0.1184 -0.42259 -0.12882 -0.5124 C -0.14149 -0.61791 -0.14757 -0.70248 -0.14722 -0.76226 L -0.14809 -1.05014 " pathEditMode="relative" rAng="4765178" ptsTypes="FffFF">
                                      <p:cBhvr>
                                        <p:cTn id="12" dur="5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4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4" presetClass="path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3.61111E-6 1.15702E-6 L -0.06475 -0.26942 C -0.07934 -0.32645 -0.09357 -0.41212 -0.10416 -0.50193 C -0.11666 -0.60744 -0.12291 -0.69201 -0.12257 -0.75179 L -0.12326 -1.03912 " pathEditMode="relative" rAng="4765178" ptsTypes="FffFF">
                                      <p:cBhvr>
                                        <p:cTn id="17" dur="5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2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9" presetClass="path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22" dur="6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17881E-6 L -0.07187 -0.39404 C -0.08767 -0.47709 -0.10572 -0.60099 -0.12083 -0.73068 C -0.13888 -0.88245 -0.15034 -1.00358 -0.15434 -1.08802 L -0.17691 -1.49586 " pathEditMode="relative" rAng="4765178" ptsTypes="FffFF">
                                      <p:cBhvr>
                                        <p:cTn id="24" dur="5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03" y="-7431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4" presetClass="path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-0.01528 0.00331 L -0.07708 -0.3361 C -0.09063 -0.40784 -0.1059 -0.51491 -0.1191 -0.62611 C -0.13438 -0.7569 -0.14445 -0.86121 -0.14809 -0.93378 L -0.16771 -1.2845 " pathEditMode="relative" rAng="4765178" ptsTypes="FffFF">
                                      <p:cBhvr>
                                        <p:cTn id="29" dur="5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28" y="-6396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9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083 C -0.03194 -0.06608 0.02414 -0.21366 0.12205 -0.3326 C 0.22309 -0.45485 0.32743 -0.5022 0.35903 -0.43695 C 0.39115 -0.37142 0.49514 -0.41823 0.59636 -0.54075 C 0.69462 -0.65942 0.75018 -0.80782 0.71893 -0.87362 " pathEditMode="relative" rAng="-2244986" ptsTypes="fffff">
                                      <p:cBhvr>
                                        <p:cTn id="34" dur="6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55" y="-4358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59" presetClass="path" presetSubtype="0" repeatCount="2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36" dur="31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59" presetClass="path" presetSubtype="0" repeatCount="2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38" dur="3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9" presetClass="path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40" dur="6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 animBg="1"/>
      <p:bldP spid="17" grpId="1" animBg="1"/>
      <p:bldP spid="11" grpId="0" animBg="1"/>
      <p:bldP spid="12" grpId="0" animBg="1"/>
      <p:bldP spid="12" grpId="1" animBg="1"/>
      <p:bldP spid="13" grpId="0" animBg="1"/>
      <p:bldP spid="13" grpId="1" animBg="1"/>
      <p:bldP spid="16" grpId="0" animBg="1"/>
      <p:bldP spid="18" grpId="0" animBg="1"/>
      <p:bldP spid="18" grpId="1" animBg="1"/>
      <p:bldP spid="20" grpId="0" animBg="1"/>
      <p:bldP spid="21" grpId="0" animBg="1"/>
      <p:bldP spid="23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48358" y="1269908"/>
            <a:ext cx="7441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2</a:t>
            </a:r>
            <a:r>
              <a:rPr lang="zh-CN" altLang="en-US" sz="2800" dirty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 接班人任务之大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数据与化纤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邦</a:t>
            </a:r>
            <a:endParaRPr lang="en-US" altLang="zh-CN" sz="28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(1)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大量资料查询</a:t>
            </a: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,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讨论时间长</a:t>
            </a:r>
            <a:endParaRPr lang="en-US" altLang="zh-CN" sz="26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(2)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优点</a:t>
            </a: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: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保留情景剧</a:t>
            </a: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,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大胆创新想象</a:t>
            </a:r>
            <a:endParaRPr lang="en-US" altLang="zh-CN" sz="26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(3)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不足</a:t>
            </a: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: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不重视</a:t>
            </a:r>
            <a:r>
              <a:rPr lang="en-US" altLang="zh-CN" sz="2600" dirty="0" err="1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ppt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制作</a:t>
            </a: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,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忽视外在美</a:t>
            </a:r>
            <a:r>
              <a:rPr lang="zh-CN" altLang="en-US" sz="2600" dirty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</a:t>
            </a:r>
            <a:endParaRPr lang="en-US" altLang="zh-CN" sz="26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600" dirty="0" err="1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ps</a:t>
            </a: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: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张甜演讲</a:t>
            </a: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—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外包装很重要</a:t>
            </a:r>
            <a:endParaRPr lang="en-US" altLang="zh-CN" sz="26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187913" y="6132690"/>
            <a:ext cx="792808" cy="79280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473643" y="6015045"/>
            <a:ext cx="679771" cy="679771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8317210" y="6008623"/>
            <a:ext cx="902010" cy="90201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452648" y="6008556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296430" y="6275283"/>
            <a:ext cx="655922" cy="655922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611419" y="6275283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5400238" y="6264774"/>
            <a:ext cx="719220" cy="71922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1475878" y="5670801"/>
            <a:ext cx="839068" cy="83906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5965668" y="6236487"/>
            <a:ext cx="656657" cy="656657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-419534" y="6125445"/>
            <a:ext cx="743856" cy="743856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998" y="298483"/>
            <a:ext cx="2208498" cy="294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54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erris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3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9" presetClass="pat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10" dur="3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4" presetClass="pat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482 -0.01047 L -0.08958 -0.27989 C -0.10399 -0.33692 -0.1184 -0.42259 -0.12882 -0.5124 C -0.14149 -0.61791 -0.14757 -0.70248 -0.14722 -0.76226 L -0.14809 -1.05014 " pathEditMode="relative" rAng="4765178" ptsTypes="FffFF">
                                      <p:cBhvr>
                                        <p:cTn id="12" dur="5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4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4" presetClass="path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3.61111E-6 1.15702E-6 L -0.06475 -0.26942 C -0.07934 -0.32645 -0.09357 -0.41212 -0.10416 -0.50193 C -0.11666 -0.60744 -0.12291 -0.69201 -0.12257 -0.75179 L -0.12326 -1.03912 " pathEditMode="relative" rAng="4765178" ptsTypes="FffFF">
                                      <p:cBhvr>
                                        <p:cTn id="17" dur="5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2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9" presetClass="path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22" dur="6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17881E-6 L -0.07187 -0.39404 C -0.08767 -0.47709 -0.10572 -0.60099 -0.12083 -0.73068 C -0.13888 -0.88245 -0.15034 -1.00358 -0.15434 -1.08802 L -0.17691 -1.49586 " pathEditMode="relative" rAng="4765178" ptsTypes="FffFF">
                                      <p:cBhvr>
                                        <p:cTn id="24" dur="5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03" y="-7431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4" presetClass="path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-0.01528 0.00331 L -0.07708 -0.3361 C -0.09063 -0.40784 -0.1059 -0.51491 -0.1191 -0.62611 C -0.13438 -0.7569 -0.14445 -0.86121 -0.14809 -0.93378 L -0.16771 -1.2845 " pathEditMode="relative" rAng="4765178" ptsTypes="FffFF">
                                      <p:cBhvr>
                                        <p:cTn id="29" dur="5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28" y="-6396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9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083 C -0.03194 -0.06608 0.02414 -0.21366 0.12205 -0.3326 C 0.22309 -0.45485 0.32743 -0.5022 0.35903 -0.43695 C 0.39115 -0.37142 0.49514 -0.41823 0.59636 -0.54075 C 0.69462 -0.65942 0.75018 -0.80782 0.71893 -0.87362 " pathEditMode="relative" rAng="-2244986" ptsTypes="fffff">
                                      <p:cBhvr>
                                        <p:cTn id="34" dur="6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55" y="-4358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59" presetClass="path" presetSubtype="0" repeatCount="2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36" dur="31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59" presetClass="path" presetSubtype="0" repeatCount="2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38" dur="3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9" presetClass="path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40" dur="6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 animBg="1"/>
      <p:bldP spid="17" grpId="1" animBg="1"/>
      <p:bldP spid="11" grpId="0" animBg="1"/>
      <p:bldP spid="12" grpId="0" animBg="1"/>
      <p:bldP spid="12" grpId="1" animBg="1"/>
      <p:bldP spid="13" grpId="0" animBg="1"/>
      <p:bldP spid="13" grpId="1" animBg="1"/>
      <p:bldP spid="16" grpId="0" animBg="1"/>
      <p:bldP spid="18" grpId="0" animBg="1"/>
      <p:bldP spid="18" grpId="1" animBg="1"/>
      <p:bldP spid="20" grpId="0" animBg="1"/>
      <p:bldP spid="21" grpId="0" animBg="1"/>
      <p:bldP spid="23" grpId="0" animBg="1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31736" y="1440359"/>
            <a:ext cx="74418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3</a:t>
            </a:r>
            <a:r>
              <a:rPr lang="zh-CN" altLang="en-US" sz="2800" dirty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  接班人任务之五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年后的化纤</a:t>
            </a:r>
            <a:r>
              <a:rPr lang="zh-CN" altLang="en-US" sz="28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邦</a:t>
            </a:r>
            <a:endParaRPr lang="en-US" altLang="zh-CN" sz="28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(1)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精装版</a:t>
            </a:r>
            <a:r>
              <a:rPr lang="en-US" altLang="zh-CN" sz="2600" dirty="0" err="1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ppt</a:t>
            </a:r>
            <a:endParaRPr lang="en-US" altLang="zh-CN" sz="26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(2)</a:t>
            </a:r>
            <a:r>
              <a:rPr lang="zh-CN" altLang="en-US" sz="2600" dirty="0" smtClean="0">
                <a:solidFill>
                  <a:schemeClr val="accent1"/>
                </a:solidFill>
                <a:latin typeface="Adobe 黑体 Std R" pitchFamily="34" charset="-122"/>
                <a:ea typeface="Adobe 黑体 Std R" pitchFamily="34" charset="-122"/>
                <a:cs typeface="AMCSongGBK-Light" pitchFamily="18" charset="-122"/>
              </a:rPr>
              <a:t>对四个方面进行未来式深度解读</a:t>
            </a:r>
            <a:endParaRPr lang="en-US" altLang="zh-CN" sz="2600" dirty="0" smtClean="0">
              <a:solidFill>
                <a:schemeClr val="accent1"/>
              </a:solidFill>
              <a:latin typeface="Adobe 黑体 Std R" pitchFamily="34" charset="-122"/>
              <a:ea typeface="Adobe 黑体 Std R" pitchFamily="34" charset="-122"/>
              <a:cs typeface="AMCSongGBK-Light" pitchFamily="18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187913" y="6132690"/>
            <a:ext cx="792808" cy="79280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473643" y="6015045"/>
            <a:ext cx="679771" cy="679771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8317210" y="6008623"/>
            <a:ext cx="902010" cy="90201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452648" y="6008556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296430" y="6275283"/>
            <a:ext cx="655922" cy="655922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611419" y="6275283"/>
            <a:ext cx="632168" cy="63216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5400238" y="6264774"/>
            <a:ext cx="719220" cy="719220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1475878" y="5670801"/>
            <a:ext cx="839068" cy="839068"/>
          </a:xfrm>
          <a:prstGeom prst="ellipse">
            <a:avLst/>
          </a:prstGeom>
          <a:solidFill>
            <a:schemeClr val="accent1">
              <a:alpha val="43000"/>
            </a:schemeClr>
          </a:solidFill>
          <a:ln w="317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5965668" y="6236487"/>
            <a:ext cx="656657" cy="656657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-419534" y="6125445"/>
            <a:ext cx="743856" cy="743856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  <a:effectLst>
            <a:softEdge rad="228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998" y="298483"/>
            <a:ext cx="2208498" cy="294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66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erris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3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9" presetClass="pat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10" dur="3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4" presetClass="pat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482 -0.01047 L -0.08958 -0.27989 C -0.10399 -0.33692 -0.1184 -0.42259 -0.12882 -0.5124 C -0.14149 -0.61791 -0.14757 -0.70248 -0.14722 -0.76226 L -0.14809 -1.05014 " pathEditMode="relative" rAng="4765178" ptsTypes="FffFF">
                                      <p:cBhvr>
                                        <p:cTn id="12" dur="5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4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4" presetClass="path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3.61111E-6 1.15702E-6 L -0.06475 -0.26942 C -0.07934 -0.32645 -0.09357 -0.41212 -0.10416 -0.50193 C -0.11666 -0.60744 -0.12291 -0.69201 -0.12257 -0.75179 L -0.12326 -1.03912 " pathEditMode="relative" rAng="4765178" ptsTypes="FffFF">
                                      <p:cBhvr>
                                        <p:cTn id="17" dur="5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16" y="-5132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9" presetClass="path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22" dur="6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17881E-6 L -0.07187 -0.39404 C -0.08767 -0.47709 -0.10572 -0.60099 -0.12083 -0.73068 C -0.13888 -0.88245 -0.15034 -1.00358 -0.15434 -1.08802 L -0.17691 -1.49586 " pathEditMode="relative" rAng="4765178" ptsTypes="FffFF">
                                      <p:cBhvr>
                                        <p:cTn id="24" dur="5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03" y="-7431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4" presetClass="path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-0.01528 0.00331 L -0.07708 -0.3361 C -0.09063 -0.40784 -0.1059 -0.51491 -0.1191 -0.62611 C -0.13438 -0.7569 -0.14445 -0.86121 -0.14809 -0.93378 L -0.16771 -1.2845 " pathEditMode="relative" rAng="4765178" ptsTypes="FffFF">
                                      <p:cBhvr>
                                        <p:cTn id="29" dur="5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28" y="-6396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9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083 C -0.03194 -0.06608 0.02414 -0.21366 0.12205 -0.3326 C 0.22309 -0.45485 0.32743 -0.5022 0.35903 -0.43695 C 0.39115 -0.37142 0.49514 -0.41823 0.59636 -0.54075 C 0.69462 -0.65942 0.75018 -0.80782 0.71893 -0.87362 " pathEditMode="relative" rAng="-2244986" ptsTypes="fffff">
                                      <p:cBhvr>
                                        <p:cTn id="34" dur="6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55" y="-4358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59" presetClass="path" presetSubtype="0" repeatCount="2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36" dur="31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59" presetClass="path" presetSubtype="0" repeatCount="2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2.22222E-6 3.24503E-6 C -0.05052 0.12748 -0.21945 0.0974 -0.37847 -0.05933 C -0.54306 -0.22131 -0.6349 -0.44813 -0.58455 -0.57699 C -0.5342 -0.70447 -0.6257 -0.93212 -0.78941 -1.09327 C -0.94861 -1.25056 -1.11841 -1.28008 -1.16754 -1.15177 " pathEditMode="relative" rAng="1912385" ptsTypes="fffff">
                                      <p:cBhvr>
                                        <p:cTn id="38" dur="3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403" y="-5764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9" presetClass="path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1.94444E-6 -4.40529E-8 C -0.03142 -0.06553 0.05434 -0.24972 0.18906 -0.41327 C 0.32795 -0.58177 0.46268 -0.66575 0.49445 -0.60022 C 0.52604 -0.53469 0.66077 -0.61812 0.79931 -0.78662 C 0.93438 -0.95017 1.02031 -1.13546 0.98889 -1.20099 " pathEditMode="relative" rAng="-2244986" ptsTypes="fffff">
                                      <p:cBhvr>
                                        <p:cTn id="40" dur="6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62" y="-600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 animBg="1"/>
      <p:bldP spid="17" grpId="1" animBg="1"/>
      <p:bldP spid="11" grpId="0" animBg="1"/>
      <p:bldP spid="12" grpId="0" animBg="1"/>
      <p:bldP spid="12" grpId="1" animBg="1"/>
      <p:bldP spid="13" grpId="0" animBg="1"/>
      <p:bldP spid="13" grpId="1" animBg="1"/>
      <p:bldP spid="16" grpId="0" animBg="1"/>
      <p:bldP spid="18" grpId="0" animBg="1"/>
      <p:bldP spid="18" grpId="1" animBg="1"/>
      <p:bldP spid="20" grpId="0" animBg="1"/>
      <p:bldP spid="21" grpId="0" animBg="1"/>
      <p:bldP spid="23" grpId="0" animBg="1"/>
      <p:bldP spid="2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9d10fd823872d3a01e2a839a49621d128824871"/>
</p:tagLst>
</file>

<file path=ppt/theme/theme1.xml><?xml version="1.0" encoding="utf-8"?>
<a:theme xmlns:a="http://schemas.openxmlformats.org/drawingml/2006/main" name="1​">
  <a:themeElements>
    <a:clrScheme name="自定义 19">
      <a:dk1>
        <a:srgbClr val="993300"/>
      </a:dk1>
      <a:lt1>
        <a:srgbClr val="C00000"/>
      </a:lt1>
      <a:dk2>
        <a:srgbClr val="FFF2CB"/>
      </a:dk2>
      <a:lt2>
        <a:srgbClr val="FFC000"/>
      </a:lt2>
      <a:accent1>
        <a:srgbClr val="FFFFFF"/>
      </a:accent1>
      <a:accent2>
        <a:srgbClr val="D07A16"/>
      </a:accent2>
      <a:accent3>
        <a:srgbClr val="A25B08"/>
      </a:accent3>
      <a:accent4>
        <a:srgbClr val="F9F2E4"/>
      </a:accent4>
      <a:accent5>
        <a:srgbClr val="363636"/>
      </a:accent5>
      <a:accent6>
        <a:srgbClr val="202020"/>
      </a:accent6>
      <a:hlink>
        <a:srgbClr val="FF0000"/>
      </a:hlink>
      <a:folHlink>
        <a:srgbClr val="900000"/>
      </a:folHlink>
    </a:clrScheme>
    <a:fontScheme name="同学会2">
      <a:majorFont>
        <a:latin typeface="Verdana"/>
        <a:ea typeface="方正吕建德字体"/>
        <a:cs typeface=""/>
      </a:majorFont>
      <a:minorFont>
        <a:latin typeface="Verdana"/>
        <a:ea typeface="AMCSongGBK-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说明​">
  <a:themeElements>
    <a:clrScheme name="自定义 1">
      <a:dk1>
        <a:srgbClr val="E4007F"/>
      </a:dk1>
      <a:lt1>
        <a:srgbClr val="C00000"/>
      </a:lt1>
      <a:dk2>
        <a:srgbClr val="FFF2CB"/>
      </a:dk2>
      <a:lt2>
        <a:srgbClr val="FFC000"/>
      </a:lt2>
      <a:accent1>
        <a:srgbClr val="FFFFFF"/>
      </a:accent1>
      <a:accent2>
        <a:srgbClr val="D07A16"/>
      </a:accent2>
      <a:accent3>
        <a:srgbClr val="A25B08"/>
      </a:accent3>
      <a:accent4>
        <a:srgbClr val="F9F2E4"/>
      </a:accent4>
      <a:accent5>
        <a:srgbClr val="363636"/>
      </a:accent5>
      <a:accent6>
        <a:srgbClr val="202020"/>
      </a:accent6>
      <a:hlink>
        <a:srgbClr val="FF0000"/>
      </a:hlink>
      <a:folHlink>
        <a:srgbClr val="90000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7712</TotalTime>
  <Words>275</Words>
  <Application>Microsoft Macintosh PowerPoint</Application>
  <PresentationFormat>自定义</PresentationFormat>
  <Paragraphs>55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270-CAI978</vt:lpstr>
      <vt:lpstr>Adobe 黑体 Std R</vt:lpstr>
      <vt:lpstr>Adobe 明體 Std L</vt:lpstr>
      <vt:lpstr>AMCSongGBK-Light</vt:lpstr>
      <vt:lpstr>Calibri</vt:lpstr>
      <vt:lpstr>hakuyoxingshu7000</vt:lpstr>
      <vt:lpstr>Verdana</vt:lpstr>
      <vt:lpstr>Wingdings</vt:lpstr>
      <vt:lpstr>方正吕建德字体</vt:lpstr>
      <vt:lpstr>宋体</vt:lpstr>
      <vt:lpstr>微软雅黑</vt:lpstr>
      <vt:lpstr>Arial</vt:lpstr>
      <vt:lpstr>1​</vt:lpstr>
      <vt:lpstr>说明​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Users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08018A6</dc:title>
  <dc:subject>QQ：987900079;</dc:subject>
  <dc:creator>我图网 dcq888</dc:creator>
  <dc:description>更多精品模版 http://hi.ooopic.com/dcq888/tuku</dc:description>
  <cp:lastModifiedBy>方昱皓</cp:lastModifiedBy>
  <cp:revision>864</cp:revision>
  <dcterms:created xsi:type="dcterms:W3CDTF">2013-04-20T00:51:23Z</dcterms:created>
  <dcterms:modified xsi:type="dcterms:W3CDTF">2017-01-10T13:10:19Z</dcterms:modified>
</cp:coreProperties>
</file>

<file path=docProps/thumbnail.jpeg>
</file>